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58" r:id="rId3"/>
    <p:sldId id="261" r:id="rId4"/>
    <p:sldId id="269" r:id="rId5"/>
    <p:sldId id="268" r:id="rId6"/>
    <p:sldId id="270" r:id="rId7"/>
    <p:sldId id="262" r:id="rId8"/>
    <p:sldId id="263" r:id="rId9"/>
    <p:sldId id="259" r:id="rId10"/>
    <p:sldId id="264" r:id="rId11"/>
    <p:sldId id="265" r:id="rId12"/>
    <p:sldId id="272" r:id="rId13"/>
    <p:sldId id="273" r:id="rId14"/>
    <p:sldId id="274" r:id="rId15"/>
    <p:sldId id="275" r:id="rId16"/>
    <p:sldId id="276" r:id="rId17"/>
    <p:sldId id="271" r:id="rId18"/>
    <p:sldId id="266" r:id="rId19"/>
    <p:sldId id="267" r:id="rId20"/>
    <p:sldId id="260"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A1903-94E9-4A8D-80F9-7A2306484980}" type="datetimeFigureOut">
              <a:rPr lang="el-GR" smtClean="0"/>
              <a:t>29/5/2024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CA7EC-90E0-45A5-ACE3-A126AC6CE2EE}" type="slidenum">
              <a:rPr lang="el-GR" smtClean="0"/>
              <a:t>‹#›</a:t>
            </a:fld>
            <a:endParaRPr lang="el-GR"/>
          </a:p>
        </p:txBody>
      </p:sp>
    </p:spTree>
    <p:extLst>
      <p:ext uri="{BB962C8B-B14F-4D97-AF65-F5344CB8AC3E}">
        <p14:creationId xmlns:p14="http://schemas.microsoft.com/office/powerpoint/2010/main" val="222980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CA7CA7EC-90E0-45A5-ACE3-A126AC6CE2EE}" type="slidenum">
              <a:rPr lang="el-GR" smtClean="0"/>
              <a:t>3</a:t>
            </a:fld>
            <a:endParaRPr lang="el-GR"/>
          </a:p>
        </p:txBody>
      </p:sp>
    </p:spTree>
    <p:extLst>
      <p:ext uri="{BB962C8B-B14F-4D97-AF65-F5344CB8AC3E}">
        <p14:creationId xmlns:p14="http://schemas.microsoft.com/office/powerpoint/2010/main" val="1867349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l-GR"/>
              <a:t>Στυλ κύριου τίτλου</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Στυλ κύριου υπότιτλου</a:t>
            </a:r>
            <a:endParaRPr lang="en-US" dirty="0"/>
          </a:p>
        </p:txBody>
      </p:sp>
      <p:sp>
        <p:nvSpPr>
          <p:cNvPr id="4" name="Date Placeholder 3"/>
          <p:cNvSpPr>
            <a:spLocks noGrp="1"/>
          </p:cNvSpPr>
          <p:nvPr>
            <p:ph type="dt" sz="half" idx="10"/>
          </p:nvPr>
        </p:nvSpPr>
        <p:spPr/>
        <p:txBody>
          <a:bodyPr/>
          <a:lstStyle/>
          <a:p>
            <a:fld id="{19FBEC0F-4F5C-4E05-B6D0-5627778405FF}" type="datetimeFigureOut">
              <a:rPr lang="el-GR" smtClean="0"/>
              <a:t>29/5/2024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03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9FBEC0F-4F5C-4E05-B6D0-5627778405FF}" type="datetimeFigureOut">
              <a:rPr lang="el-GR" smtClean="0"/>
              <a:t>29/5/2024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a:t>
            </a:fld>
            <a:endParaRPr lang="el-GR"/>
          </a:p>
        </p:txBody>
      </p:sp>
    </p:spTree>
    <p:extLst>
      <p:ext uri="{BB962C8B-B14F-4D97-AF65-F5344CB8AC3E}">
        <p14:creationId xmlns:p14="http://schemas.microsoft.com/office/powerpoint/2010/main" val="226438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l-GR"/>
              <a:t>Στυλ κύριου τίτλου</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9FBEC0F-4F5C-4E05-B6D0-5627778405FF}" type="datetimeFigureOut">
              <a:rPr lang="el-GR" smtClean="0"/>
              <a:t>29/5/2024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a:t>
            </a:fld>
            <a:endParaRPr lang="el-GR"/>
          </a:p>
        </p:txBody>
      </p:sp>
    </p:spTree>
    <p:extLst>
      <p:ext uri="{BB962C8B-B14F-4D97-AF65-F5344CB8AC3E}">
        <p14:creationId xmlns:p14="http://schemas.microsoft.com/office/powerpoint/2010/main" val="2835714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19FBEC0F-4F5C-4E05-B6D0-5627778405FF}" type="datetimeFigureOut">
              <a:rPr lang="el-GR" smtClean="0"/>
              <a:t>29/5/2024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a:t>
            </a:fld>
            <a:endParaRPr lang="el-GR"/>
          </a:p>
        </p:txBody>
      </p:sp>
    </p:spTree>
    <p:extLst>
      <p:ext uri="{BB962C8B-B14F-4D97-AF65-F5344CB8AC3E}">
        <p14:creationId xmlns:p14="http://schemas.microsoft.com/office/powerpoint/2010/main" val="200868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l-GR"/>
              <a:t>Στυλ κύριου τίτλου</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Date Placeholder 3"/>
          <p:cNvSpPr>
            <a:spLocks noGrp="1"/>
          </p:cNvSpPr>
          <p:nvPr>
            <p:ph type="dt" sz="half" idx="10"/>
          </p:nvPr>
        </p:nvSpPr>
        <p:spPr/>
        <p:txBody>
          <a:bodyPr/>
          <a:lstStyle/>
          <a:p>
            <a:fld id="{19FBEC0F-4F5C-4E05-B6D0-5627778405FF}" type="datetimeFigureOut">
              <a:rPr lang="el-GR" smtClean="0"/>
              <a:t>29/5/2024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C02E77E-2EBC-4717-81A6-0D8B640B4054}"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846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19FBEC0F-4F5C-4E05-B6D0-5627778405FF}" type="datetimeFigureOut">
              <a:rPr lang="el-GR" smtClean="0"/>
              <a:t>29/5/2024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C02E77E-2EBC-4717-81A6-0D8B640B4054}" type="slidenum">
              <a:rPr lang="el-GR" smtClean="0"/>
              <a:t>‹#›</a:t>
            </a:fld>
            <a:endParaRPr lang="el-GR"/>
          </a:p>
        </p:txBody>
      </p:sp>
    </p:spTree>
    <p:extLst>
      <p:ext uri="{BB962C8B-B14F-4D97-AF65-F5344CB8AC3E}">
        <p14:creationId xmlns:p14="http://schemas.microsoft.com/office/powerpoint/2010/main" val="115463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l-GR"/>
              <a:t>Στυλ κύριου τίτλου</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1097280" y="2582334"/>
            <a:ext cx="4937760" cy="3378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6217920" y="2582334"/>
            <a:ext cx="4937760" cy="33782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19FBEC0F-4F5C-4E05-B6D0-5627778405FF}" type="datetimeFigureOut">
              <a:rPr lang="el-GR" smtClean="0"/>
              <a:t>29/5/2024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C02E77E-2EBC-4717-81A6-0D8B640B4054}" type="slidenum">
              <a:rPr lang="el-GR" smtClean="0"/>
              <a:t>‹#›</a:t>
            </a:fld>
            <a:endParaRPr lang="el-GR"/>
          </a:p>
        </p:txBody>
      </p:sp>
    </p:spTree>
    <p:extLst>
      <p:ext uri="{BB962C8B-B14F-4D97-AF65-F5344CB8AC3E}">
        <p14:creationId xmlns:p14="http://schemas.microsoft.com/office/powerpoint/2010/main" val="1260802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fld id="{19FBEC0F-4F5C-4E05-B6D0-5627778405FF}" type="datetimeFigureOut">
              <a:rPr lang="el-GR" smtClean="0"/>
              <a:t>29/5/2024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C02E77E-2EBC-4717-81A6-0D8B640B4054}" type="slidenum">
              <a:rPr lang="el-GR" smtClean="0"/>
              <a:t>‹#›</a:t>
            </a:fld>
            <a:endParaRPr lang="el-GR"/>
          </a:p>
        </p:txBody>
      </p:sp>
    </p:spTree>
    <p:extLst>
      <p:ext uri="{BB962C8B-B14F-4D97-AF65-F5344CB8AC3E}">
        <p14:creationId xmlns:p14="http://schemas.microsoft.com/office/powerpoint/2010/main" val="2584676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9FBEC0F-4F5C-4E05-B6D0-5627778405FF}" type="datetimeFigureOut">
              <a:rPr lang="el-GR" smtClean="0"/>
              <a:t>29/5/2024</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l-GR"/>
          </a:p>
        </p:txBody>
      </p:sp>
      <p:sp>
        <p:nvSpPr>
          <p:cNvPr id="9" name="Slide Number Placeholder 8"/>
          <p:cNvSpPr>
            <a:spLocks noGrp="1"/>
          </p:cNvSpPr>
          <p:nvPr>
            <p:ph type="sldNum" sz="quarter" idx="12"/>
          </p:nvPr>
        </p:nvSpPr>
        <p:spPr/>
        <p:txBody>
          <a:bodyPr/>
          <a:lstStyle/>
          <a:p>
            <a:fld id="{9C02E77E-2EBC-4717-81A6-0D8B640B4054}" type="slidenum">
              <a:rPr lang="el-GR" smtClean="0"/>
              <a:t>‹#›</a:t>
            </a:fld>
            <a:endParaRPr lang="el-GR"/>
          </a:p>
        </p:txBody>
      </p:sp>
    </p:spTree>
    <p:extLst>
      <p:ext uri="{BB962C8B-B14F-4D97-AF65-F5344CB8AC3E}">
        <p14:creationId xmlns:p14="http://schemas.microsoft.com/office/powerpoint/2010/main" val="355712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l-GR"/>
              <a:t>Στυλ κύριου τίτλου</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9FBEC0F-4F5C-4E05-B6D0-5627778405FF}" type="datetimeFigureOut">
              <a:rPr lang="el-GR" smtClean="0"/>
              <a:t>29/5/2024</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C02E77E-2EBC-4717-81A6-0D8B640B4054}" type="slidenum">
              <a:rPr lang="el-GR" smtClean="0"/>
              <a:t>‹#›</a:t>
            </a:fld>
            <a:endParaRPr lang="el-GR"/>
          </a:p>
        </p:txBody>
      </p:sp>
    </p:spTree>
    <p:extLst>
      <p:ext uri="{BB962C8B-B14F-4D97-AF65-F5344CB8AC3E}">
        <p14:creationId xmlns:p14="http://schemas.microsoft.com/office/powerpoint/2010/main" val="276600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Date Placeholder 4"/>
          <p:cNvSpPr>
            <a:spLocks noGrp="1"/>
          </p:cNvSpPr>
          <p:nvPr>
            <p:ph type="dt" sz="half" idx="10"/>
          </p:nvPr>
        </p:nvSpPr>
        <p:spPr/>
        <p:txBody>
          <a:bodyPr/>
          <a:lstStyle/>
          <a:p>
            <a:fld id="{19FBEC0F-4F5C-4E05-B6D0-5627778405FF}" type="datetimeFigureOut">
              <a:rPr lang="el-GR" smtClean="0"/>
              <a:t>29/5/2024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C02E77E-2EBC-4717-81A6-0D8B640B4054}" type="slidenum">
              <a:rPr lang="el-GR" smtClean="0"/>
              <a:t>‹#›</a:t>
            </a:fld>
            <a:endParaRPr lang="el-GR"/>
          </a:p>
        </p:txBody>
      </p:sp>
    </p:spTree>
    <p:extLst>
      <p:ext uri="{BB962C8B-B14F-4D97-AF65-F5344CB8AC3E}">
        <p14:creationId xmlns:p14="http://schemas.microsoft.com/office/powerpoint/2010/main" val="3687878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l-GR"/>
              <a:t>Στυλ κύριου τίτλου</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9FBEC0F-4F5C-4E05-B6D0-5627778405FF}" type="datetimeFigureOut">
              <a:rPr lang="el-GR" smtClean="0"/>
              <a:t>29/5/2024</a:t>
            </a:fld>
            <a:endParaRPr lang="el-G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9C02E77E-2EBC-4717-81A6-0D8B640B4054}"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85452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mailto:vaslappa@aua.gr"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eyrytixn.blogspot.com/search?q=%CF%86%CF%81%CE%AC%CE%B3%CE%BC%CE%B1+%CE%BB%CE%AF%CE%BC%CE%BD%CE%B7+%CE%9A%CF%81%CE%B5%CE%BC%CE%B1%CF%83%CF%84%CF%8E%CE%BD" TargetMode="External"/><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1097280" y="758952"/>
            <a:ext cx="10058400" cy="2130552"/>
          </a:xfrm>
        </p:spPr>
        <p:txBody>
          <a:bodyPr>
            <a:normAutofit fontScale="90000"/>
          </a:bodyPr>
          <a:lstStyle/>
          <a:p>
            <a:pPr algn="ctr"/>
            <a:r>
              <a:rPr lang="el-GR" sz="4000" dirty="0"/>
              <a:t>«</a:t>
            </a:r>
            <a:r>
              <a:rPr lang="en-US" sz="4000" dirty="0" err="1"/>
              <a:t>Cremaston</a:t>
            </a:r>
            <a:r>
              <a:rPr lang="en-US" sz="4000" dirty="0"/>
              <a:t> Dam: social and cultural ecology (</a:t>
            </a:r>
            <a:r>
              <a:rPr lang="en-US" sz="4000" dirty="0" err="1"/>
              <a:t>sociospatial</a:t>
            </a:r>
            <a:r>
              <a:rPr lang="en-US" sz="4000" dirty="0"/>
              <a:t> effects) of the natural upland area </a:t>
            </a:r>
            <a:br>
              <a:rPr lang="en-US" sz="4000" dirty="0"/>
            </a:br>
            <a:r>
              <a:rPr lang="en-US" sz="4000" dirty="0"/>
              <a:t>after its construction</a:t>
            </a:r>
            <a:r>
              <a:rPr lang="el-GR" sz="4000" dirty="0"/>
              <a:t>»</a:t>
            </a:r>
            <a:br>
              <a:rPr lang="el-GR" sz="4000" dirty="0"/>
            </a:br>
            <a:endParaRPr lang="el-GR" sz="4000" dirty="0"/>
          </a:p>
        </p:txBody>
      </p:sp>
      <p:sp>
        <p:nvSpPr>
          <p:cNvPr id="3" name="Υπότιτλος 2"/>
          <p:cNvSpPr>
            <a:spLocks noGrp="1"/>
          </p:cNvSpPr>
          <p:nvPr>
            <p:ph type="subTitle" idx="1"/>
          </p:nvPr>
        </p:nvSpPr>
        <p:spPr/>
        <p:txBody>
          <a:bodyPr>
            <a:normAutofit fontScale="85000" lnSpcReduction="20000"/>
          </a:bodyPr>
          <a:lstStyle/>
          <a:p>
            <a:pPr algn="r"/>
            <a:r>
              <a:rPr lang="en-US" sz="1400" i="1" dirty="0"/>
              <a:t>Lappa </a:t>
            </a:r>
            <a:r>
              <a:rPr lang="en-US" sz="1400" i="1" dirty="0" err="1"/>
              <a:t>vasiliki</a:t>
            </a:r>
            <a:endParaRPr lang="en-US" sz="1400" i="1" dirty="0"/>
          </a:p>
          <a:p>
            <a:pPr algn="r"/>
            <a:r>
              <a:rPr lang="en-US" sz="1400" b="1" dirty="0" err="1"/>
              <a:t>Aua</a:t>
            </a:r>
            <a:r>
              <a:rPr lang="en-US" sz="1400" b="1" dirty="0"/>
              <a:t> - Forestry department</a:t>
            </a:r>
          </a:p>
          <a:p>
            <a:pPr algn="r"/>
            <a:r>
              <a:rPr lang="en-US" sz="1200" b="1" i="1" dirty="0"/>
              <a:t>Agroforestry &amp; forest soil laboratory</a:t>
            </a:r>
          </a:p>
          <a:p>
            <a:pPr algn="r"/>
            <a:r>
              <a:rPr lang="en-US" sz="1200" b="1" dirty="0" err="1"/>
              <a:t>Karpenisi</a:t>
            </a:r>
            <a:r>
              <a:rPr lang="en-US" sz="1200" b="1" dirty="0"/>
              <a:t>, </a:t>
            </a:r>
            <a:r>
              <a:rPr lang="en-US" sz="1200" b="1" dirty="0" err="1"/>
              <a:t>greece</a:t>
            </a:r>
            <a:endParaRPr lang="el-GR" sz="1200" b="1" dirty="0"/>
          </a:p>
        </p:txBody>
      </p:sp>
      <p:pic>
        <p:nvPicPr>
          <p:cNvPr id="6" name="Εικόνα 5"/>
          <p:cNvPicPr>
            <a:picLocks noChangeAspect="1"/>
          </p:cNvPicPr>
          <p:nvPr/>
        </p:nvPicPr>
        <p:blipFill>
          <a:blip r:embed="rId2"/>
          <a:stretch>
            <a:fillRect/>
          </a:stretch>
        </p:blipFill>
        <p:spPr>
          <a:xfrm>
            <a:off x="3795391" y="3233710"/>
            <a:ext cx="4601217" cy="390580"/>
          </a:xfrm>
          <a:prstGeom prst="rect">
            <a:avLst/>
          </a:prstGeom>
        </p:spPr>
      </p:pic>
      <p:pic>
        <p:nvPicPr>
          <p:cNvPr id="7" name="Εικόνα 6">
            <a:extLst>
              <a:ext uri="{FF2B5EF4-FFF2-40B4-BE49-F238E27FC236}">
                <a16:creationId xmlns:a16="http://schemas.microsoft.com/office/drawing/2014/main" id="{A29FE583-ECEA-F56A-201B-96A66CAC8E91}"/>
              </a:ext>
            </a:extLst>
          </p:cNvPr>
          <p:cNvPicPr>
            <a:picLocks noChangeAspect="1"/>
          </p:cNvPicPr>
          <p:nvPr/>
        </p:nvPicPr>
        <p:blipFill>
          <a:blip r:embed="rId3"/>
          <a:stretch>
            <a:fillRect/>
          </a:stretch>
        </p:blipFill>
        <p:spPr>
          <a:xfrm>
            <a:off x="1013703" y="4682224"/>
            <a:ext cx="2781688" cy="1409897"/>
          </a:xfrm>
          <a:prstGeom prst="rect">
            <a:avLst/>
          </a:prstGeom>
        </p:spPr>
      </p:pic>
    </p:spTree>
    <p:extLst>
      <p:ext uri="{BB962C8B-B14F-4D97-AF65-F5344CB8AC3E}">
        <p14:creationId xmlns:p14="http://schemas.microsoft.com/office/powerpoint/2010/main" val="400330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BD6AD1-C296-FB2C-08D2-89FDA9A80B71}"/>
              </a:ext>
            </a:extLst>
          </p:cNvPr>
          <p:cNvSpPr>
            <a:spLocks noGrp="1"/>
          </p:cNvSpPr>
          <p:nvPr>
            <p:ph type="title"/>
          </p:nvPr>
        </p:nvSpPr>
        <p:spPr/>
        <p:txBody>
          <a:bodyPr>
            <a:normAutofit fontScale="90000"/>
          </a:bodyPr>
          <a:lstStyle/>
          <a:p>
            <a:r>
              <a:rPr lang="el-GR" sz="2000" dirty="0"/>
              <a:t>Οι γηγενείς πληθυσμοί αναφέρονται ως εξαιρετικοί κυνηγοί και τοξότες και </a:t>
            </a:r>
            <a:r>
              <a:rPr lang="el-GR" sz="2000" dirty="0">
                <a:solidFill>
                  <a:srgbClr val="FFFF00"/>
                </a:solidFill>
              </a:rPr>
              <a:t>δημιουργούν μικρές διάσπαρτες κοινότητες κτηνοτροφικής οικονομίας στο πλαίσιο της ανοιχτής κατοίκησης</a:t>
            </a:r>
            <a:r>
              <a:rPr lang="el-GR" sz="2000" dirty="0"/>
              <a:t>. </a:t>
            </a:r>
            <a:br>
              <a:rPr lang="el-GR" sz="2000" dirty="0"/>
            </a:br>
            <a:endParaRPr lang="el-GR" sz="2000" dirty="0"/>
          </a:p>
        </p:txBody>
      </p:sp>
      <p:pic>
        <p:nvPicPr>
          <p:cNvPr id="5" name="Θέση περιεχομένου 4">
            <a:extLst>
              <a:ext uri="{FF2B5EF4-FFF2-40B4-BE49-F238E27FC236}">
                <a16:creationId xmlns:a16="http://schemas.microsoft.com/office/drawing/2014/main" id="{A2785CC9-5E42-83CB-5B85-DE903C8EBD34}"/>
              </a:ext>
            </a:extLst>
          </p:cNvPr>
          <p:cNvPicPr>
            <a:picLocks noGrp="1" noChangeAspect="1"/>
          </p:cNvPicPr>
          <p:nvPr>
            <p:ph idx="1"/>
          </p:nvPr>
        </p:nvPicPr>
        <p:blipFill>
          <a:blip r:embed="rId2"/>
          <a:stretch>
            <a:fillRect/>
          </a:stretch>
        </p:blipFill>
        <p:spPr>
          <a:xfrm>
            <a:off x="5328199" y="3407365"/>
            <a:ext cx="5944115" cy="3450635"/>
          </a:xfrm>
          <a:prstGeom prst="rect">
            <a:avLst/>
          </a:prstGeom>
        </p:spPr>
      </p:pic>
      <p:sp>
        <p:nvSpPr>
          <p:cNvPr id="4" name="Θέση κειμένου 3">
            <a:extLst>
              <a:ext uri="{FF2B5EF4-FFF2-40B4-BE49-F238E27FC236}">
                <a16:creationId xmlns:a16="http://schemas.microsoft.com/office/drawing/2014/main" id="{77C7187E-2112-DBF3-47B1-072B5608646D}"/>
              </a:ext>
            </a:extLst>
          </p:cNvPr>
          <p:cNvSpPr>
            <a:spLocks noGrp="1"/>
          </p:cNvSpPr>
          <p:nvPr>
            <p:ph type="body" sz="half" idx="2"/>
          </p:nvPr>
        </p:nvSpPr>
        <p:spPr/>
        <p:txBody>
          <a:bodyPr>
            <a:normAutofit/>
          </a:bodyPr>
          <a:lstStyle/>
          <a:p>
            <a:endParaRPr lang="en-US" sz="2000" dirty="0"/>
          </a:p>
          <a:p>
            <a:endParaRPr lang="en-US" sz="2000" dirty="0"/>
          </a:p>
          <a:p>
            <a:endParaRPr lang="en-US" sz="2000" dirty="0"/>
          </a:p>
          <a:p>
            <a:r>
              <a:rPr lang="en-US" sz="2000" dirty="0"/>
              <a:t>The indigenous populations are referred as excellent hunters and archers and </a:t>
            </a:r>
            <a:r>
              <a:rPr lang="en-US" sz="2000" dirty="0">
                <a:solidFill>
                  <a:srgbClr val="FFFF00"/>
                </a:solidFill>
              </a:rPr>
              <a:t>create small scattered communities of pastoral economy in the context of open habitation. </a:t>
            </a:r>
            <a:endParaRPr lang="el-GR" sz="2000" dirty="0">
              <a:solidFill>
                <a:srgbClr val="FFFF00"/>
              </a:solidFill>
            </a:endParaRPr>
          </a:p>
        </p:txBody>
      </p:sp>
      <p:pic>
        <p:nvPicPr>
          <p:cNvPr id="6" name="Εικόνα 5">
            <a:extLst>
              <a:ext uri="{FF2B5EF4-FFF2-40B4-BE49-F238E27FC236}">
                <a16:creationId xmlns:a16="http://schemas.microsoft.com/office/drawing/2014/main" id="{00C59E79-FA3B-41FC-AA57-91F36BE877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4681" y="120703"/>
            <a:ext cx="4851150" cy="3233311"/>
          </a:xfrm>
          <a:prstGeom prst="rect">
            <a:avLst/>
          </a:prstGeom>
        </p:spPr>
      </p:pic>
    </p:spTree>
    <p:extLst>
      <p:ext uri="{BB962C8B-B14F-4D97-AF65-F5344CB8AC3E}">
        <p14:creationId xmlns:p14="http://schemas.microsoft.com/office/powerpoint/2010/main" val="2746383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EDFD11-B061-6F53-ADC0-B1D743F064F8}"/>
              </a:ext>
            </a:extLst>
          </p:cNvPr>
          <p:cNvSpPr>
            <a:spLocks noGrp="1"/>
          </p:cNvSpPr>
          <p:nvPr>
            <p:ph type="title"/>
          </p:nvPr>
        </p:nvSpPr>
        <p:spPr/>
        <p:txBody>
          <a:bodyPr>
            <a:normAutofit/>
          </a:bodyPr>
          <a:lstStyle/>
          <a:p>
            <a:r>
              <a:rPr lang="el-GR" sz="2000" dirty="0"/>
              <a:t>Η περιοχή καταγράφεται να είναι πολυπληθής</a:t>
            </a:r>
            <a:r>
              <a:rPr lang="en-US" sz="2000" dirty="0"/>
              <a:t> , </a:t>
            </a:r>
            <a:r>
              <a:rPr lang="el-GR" sz="2000" dirty="0"/>
              <a:t>καθώς οι πληθυσμοί επιλέγουν μόνιμη κατοίκηση στα ορεινά, κοντά στις εύφορες κοιλάδες του Αχελώου. </a:t>
            </a:r>
          </a:p>
        </p:txBody>
      </p:sp>
      <p:sp>
        <p:nvSpPr>
          <p:cNvPr id="4" name="Θέση κειμένου 3">
            <a:extLst>
              <a:ext uri="{FF2B5EF4-FFF2-40B4-BE49-F238E27FC236}">
                <a16:creationId xmlns:a16="http://schemas.microsoft.com/office/drawing/2014/main" id="{015B92FF-474D-9E61-1B0E-A4A4A9B4047F}"/>
              </a:ext>
            </a:extLst>
          </p:cNvPr>
          <p:cNvSpPr>
            <a:spLocks noGrp="1"/>
          </p:cNvSpPr>
          <p:nvPr>
            <p:ph type="body" sz="half" idx="2"/>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r>
              <a:rPr lang="en-US" sz="2000" dirty="0"/>
              <a:t>The region is recorded to be populous as people choosing to flee and permanently settle in the mountains near </a:t>
            </a:r>
            <a:r>
              <a:rPr lang="en-US" sz="2000" dirty="0">
                <a:solidFill>
                  <a:srgbClr val="FFFF00"/>
                </a:solidFill>
              </a:rPr>
              <a:t>the valleys of the </a:t>
            </a:r>
            <a:r>
              <a:rPr lang="en-US" sz="2000" dirty="0" err="1">
                <a:solidFill>
                  <a:srgbClr val="FFFF00"/>
                </a:solidFill>
              </a:rPr>
              <a:t>Acheloos</a:t>
            </a:r>
            <a:r>
              <a:rPr lang="en-US" sz="2000" dirty="0">
                <a:solidFill>
                  <a:srgbClr val="FFFF00"/>
                </a:solidFill>
              </a:rPr>
              <a:t> river</a:t>
            </a:r>
            <a:endParaRPr lang="el-GR" sz="2000" dirty="0">
              <a:solidFill>
                <a:srgbClr val="FFFF00"/>
              </a:solidFill>
            </a:endParaRPr>
          </a:p>
        </p:txBody>
      </p:sp>
      <p:pic>
        <p:nvPicPr>
          <p:cNvPr id="8" name="Εικόνα 7">
            <a:extLst>
              <a:ext uri="{FF2B5EF4-FFF2-40B4-BE49-F238E27FC236}">
                <a16:creationId xmlns:a16="http://schemas.microsoft.com/office/drawing/2014/main" id="{E8097701-B308-8AB0-9D47-B62C61BE1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775" y="3024554"/>
            <a:ext cx="5111261" cy="3833446"/>
          </a:xfrm>
          <a:prstGeom prst="rect">
            <a:avLst/>
          </a:prstGeom>
        </p:spPr>
      </p:pic>
      <p:pic>
        <p:nvPicPr>
          <p:cNvPr id="11" name="Θέση περιεχομένου 10">
            <a:extLst>
              <a:ext uri="{FF2B5EF4-FFF2-40B4-BE49-F238E27FC236}">
                <a16:creationId xmlns:a16="http://schemas.microsoft.com/office/drawing/2014/main" id="{5416F17F-3269-8ED2-2BA1-B27559A1B187}"/>
              </a:ext>
            </a:extLst>
          </p:cNvPr>
          <p:cNvPicPr>
            <a:picLocks noGrp="1" noChangeAspect="1"/>
          </p:cNvPicPr>
          <p:nvPr>
            <p:ph idx="1"/>
          </p:nvPr>
        </p:nvPicPr>
        <p:blipFill>
          <a:blip r:embed="rId3"/>
          <a:stretch>
            <a:fillRect/>
          </a:stretch>
        </p:blipFill>
        <p:spPr>
          <a:xfrm>
            <a:off x="3847675" y="0"/>
            <a:ext cx="3503169" cy="5257800"/>
          </a:xfrm>
          <a:prstGeom prst="rect">
            <a:avLst/>
          </a:prstGeom>
        </p:spPr>
      </p:pic>
      <p:pic>
        <p:nvPicPr>
          <p:cNvPr id="13" name="Εικόνα 12">
            <a:extLst>
              <a:ext uri="{FF2B5EF4-FFF2-40B4-BE49-F238E27FC236}">
                <a16:creationId xmlns:a16="http://schemas.microsoft.com/office/drawing/2014/main" id="{DFD4D269-86FC-D25E-3C17-47C249BB2C69}"/>
              </a:ext>
            </a:extLst>
          </p:cNvPr>
          <p:cNvPicPr>
            <a:picLocks noChangeAspect="1"/>
          </p:cNvPicPr>
          <p:nvPr/>
        </p:nvPicPr>
        <p:blipFill>
          <a:blip r:embed="rId4"/>
          <a:stretch>
            <a:fillRect/>
          </a:stretch>
        </p:blipFill>
        <p:spPr>
          <a:xfrm>
            <a:off x="7540918" y="513385"/>
            <a:ext cx="3727303" cy="344744"/>
          </a:xfrm>
          <a:prstGeom prst="rect">
            <a:avLst/>
          </a:prstGeom>
        </p:spPr>
      </p:pic>
      <p:pic>
        <p:nvPicPr>
          <p:cNvPr id="15" name="Εικόνα 14">
            <a:extLst>
              <a:ext uri="{FF2B5EF4-FFF2-40B4-BE49-F238E27FC236}">
                <a16:creationId xmlns:a16="http://schemas.microsoft.com/office/drawing/2014/main" id="{10462421-DD05-2FF7-8002-1276D8F79272}"/>
              </a:ext>
            </a:extLst>
          </p:cNvPr>
          <p:cNvPicPr>
            <a:picLocks noChangeAspect="1"/>
          </p:cNvPicPr>
          <p:nvPr/>
        </p:nvPicPr>
        <p:blipFill>
          <a:blip r:embed="rId5"/>
          <a:stretch>
            <a:fillRect/>
          </a:stretch>
        </p:blipFill>
        <p:spPr>
          <a:xfrm>
            <a:off x="4572000" y="5681610"/>
            <a:ext cx="2218700" cy="880790"/>
          </a:xfrm>
          <a:prstGeom prst="rect">
            <a:avLst/>
          </a:prstGeom>
        </p:spPr>
      </p:pic>
    </p:spTree>
    <p:extLst>
      <p:ext uri="{BB962C8B-B14F-4D97-AF65-F5344CB8AC3E}">
        <p14:creationId xmlns:p14="http://schemas.microsoft.com/office/powerpoint/2010/main" val="1847963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E9E1D7-612F-654E-8066-553E9B05C048}"/>
              </a:ext>
            </a:extLst>
          </p:cNvPr>
          <p:cNvSpPr>
            <a:spLocks noGrp="1"/>
          </p:cNvSpPr>
          <p:nvPr>
            <p:ph type="title"/>
          </p:nvPr>
        </p:nvSpPr>
        <p:spPr/>
        <p:txBody>
          <a:bodyPr>
            <a:normAutofit/>
          </a:bodyPr>
          <a:lstStyle/>
          <a:p>
            <a:r>
              <a:rPr lang="el-GR" sz="2000" dirty="0"/>
              <a:t>Με συστηματικό και βίαιο τρόπο οι ορεινοί πληθυσμοί εκδιώκονται: 1947 - στη διάρκεια του εμφυλίου πολέμου μετακινήθηκαν 700.000 ορεινοί κάτοικοι με </a:t>
            </a:r>
            <a:r>
              <a:rPr lang="el-GR" sz="2000" dirty="0">
                <a:solidFill>
                  <a:srgbClr val="FFFF00"/>
                </a:solidFill>
              </a:rPr>
              <a:t>την</a:t>
            </a:r>
            <a:r>
              <a:rPr lang="en-US" sz="2000" dirty="0">
                <a:solidFill>
                  <a:srgbClr val="FFFF00"/>
                </a:solidFill>
              </a:rPr>
              <a:t> </a:t>
            </a:r>
            <a:r>
              <a:rPr lang="el-GR" sz="2000" dirty="0">
                <a:solidFill>
                  <a:srgbClr val="FFFF00"/>
                </a:solidFill>
              </a:rPr>
              <a:t>πρακτική της «νεκρής ζώνης»</a:t>
            </a:r>
          </a:p>
        </p:txBody>
      </p:sp>
      <p:pic>
        <p:nvPicPr>
          <p:cNvPr id="6" name="Θέση περιεχομένου 5">
            <a:extLst>
              <a:ext uri="{FF2B5EF4-FFF2-40B4-BE49-F238E27FC236}">
                <a16:creationId xmlns:a16="http://schemas.microsoft.com/office/drawing/2014/main" id="{56AD4969-67E3-F71A-28F2-EA387D0CF9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5474" y="298937"/>
            <a:ext cx="8106526" cy="5162843"/>
          </a:xfrm>
        </p:spPr>
      </p:pic>
      <p:sp>
        <p:nvSpPr>
          <p:cNvPr id="4" name="Θέση κειμένου 3">
            <a:extLst>
              <a:ext uri="{FF2B5EF4-FFF2-40B4-BE49-F238E27FC236}">
                <a16:creationId xmlns:a16="http://schemas.microsoft.com/office/drawing/2014/main" id="{D246E6C9-2D50-4E32-B05C-28BF36A25DBF}"/>
              </a:ext>
            </a:extLst>
          </p:cNvPr>
          <p:cNvSpPr>
            <a:spLocks noGrp="1"/>
          </p:cNvSpPr>
          <p:nvPr>
            <p:ph type="body" sz="half" idx="2"/>
          </p:nvPr>
        </p:nvSpPr>
        <p:spPr/>
        <p:txBody>
          <a:bodyPr>
            <a:normAutofit/>
          </a:bodyPr>
          <a:lstStyle/>
          <a:p>
            <a:endParaRPr lang="el-GR" sz="2000" dirty="0"/>
          </a:p>
          <a:p>
            <a:endParaRPr lang="el-GR" sz="2000" dirty="0"/>
          </a:p>
          <a:p>
            <a:endParaRPr lang="el-GR" sz="2000" dirty="0"/>
          </a:p>
          <a:p>
            <a:r>
              <a:rPr lang="en-US" sz="2000" dirty="0"/>
              <a:t>Mountain populations are systematically and violently expelled: 1947 - during the civil war 700,000 mountain inhabitants were displaced by the </a:t>
            </a:r>
            <a:r>
              <a:rPr lang="en-US" sz="2000" dirty="0">
                <a:solidFill>
                  <a:srgbClr val="FFFF00"/>
                </a:solidFill>
              </a:rPr>
              <a:t>practice “death buffer zone”</a:t>
            </a:r>
            <a:endParaRPr lang="el-GR" sz="2000" dirty="0">
              <a:solidFill>
                <a:srgbClr val="FFFF00"/>
              </a:solidFill>
            </a:endParaRPr>
          </a:p>
        </p:txBody>
      </p:sp>
      <p:pic>
        <p:nvPicPr>
          <p:cNvPr id="8" name="Εικόνα 7">
            <a:extLst>
              <a:ext uri="{FF2B5EF4-FFF2-40B4-BE49-F238E27FC236}">
                <a16:creationId xmlns:a16="http://schemas.microsoft.com/office/drawing/2014/main" id="{A88C23ED-974C-FD90-51D0-54425AF227D7}"/>
              </a:ext>
            </a:extLst>
          </p:cNvPr>
          <p:cNvPicPr>
            <a:picLocks noChangeAspect="1"/>
          </p:cNvPicPr>
          <p:nvPr/>
        </p:nvPicPr>
        <p:blipFill>
          <a:blip r:embed="rId3"/>
          <a:stretch>
            <a:fillRect/>
          </a:stretch>
        </p:blipFill>
        <p:spPr>
          <a:xfrm>
            <a:off x="5269171" y="5855507"/>
            <a:ext cx="5366003" cy="449697"/>
          </a:xfrm>
          <a:prstGeom prst="rect">
            <a:avLst/>
          </a:prstGeom>
        </p:spPr>
      </p:pic>
    </p:spTree>
    <p:extLst>
      <p:ext uri="{BB962C8B-B14F-4D97-AF65-F5344CB8AC3E}">
        <p14:creationId xmlns:p14="http://schemas.microsoft.com/office/powerpoint/2010/main" val="2643821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523F639-BF62-61CF-E0BB-BCF64FE84B77}"/>
              </a:ext>
            </a:extLst>
          </p:cNvPr>
          <p:cNvSpPr>
            <a:spLocks noGrp="1"/>
          </p:cNvSpPr>
          <p:nvPr>
            <p:ph type="title"/>
          </p:nvPr>
        </p:nvSpPr>
        <p:spPr/>
        <p:txBody>
          <a:bodyPr>
            <a:noAutofit/>
          </a:bodyPr>
          <a:lstStyle/>
          <a:p>
            <a:r>
              <a:rPr lang="el-GR" sz="2000" dirty="0"/>
              <a:t>Το ίδιο επαναλήφθηκε με την βίαιη απομάκρυνση των κατοίκων 13 χωριών. Ακολούθησε η τελική εκδίωξη μετά τους καταστροφικούς σεισμούς του 1966, με την μετεγκατάσταση 2.300 οικογενειών εκτός της περιοχής</a:t>
            </a:r>
          </a:p>
        </p:txBody>
      </p:sp>
      <p:pic>
        <p:nvPicPr>
          <p:cNvPr id="6" name="Θέση περιεχομένου 5">
            <a:extLst>
              <a:ext uri="{FF2B5EF4-FFF2-40B4-BE49-F238E27FC236}">
                <a16:creationId xmlns:a16="http://schemas.microsoft.com/office/drawing/2014/main" id="{8737DBA4-EDA8-678B-5309-0B90559D3C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1834" y="251161"/>
            <a:ext cx="8070166" cy="5285959"/>
          </a:xfrm>
        </p:spPr>
      </p:pic>
      <p:sp>
        <p:nvSpPr>
          <p:cNvPr id="4" name="Θέση κειμένου 3">
            <a:extLst>
              <a:ext uri="{FF2B5EF4-FFF2-40B4-BE49-F238E27FC236}">
                <a16:creationId xmlns:a16="http://schemas.microsoft.com/office/drawing/2014/main" id="{BC17948C-5DA0-DD73-341C-9B3B4811F4F5}"/>
              </a:ext>
            </a:extLst>
          </p:cNvPr>
          <p:cNvSpPr>
            <a:spLocks noGrp="1"/>
          </p:cNvSpPr>
          <p:nvPr>
            <p:ph type="body" sz="half" idx="2"/>
          </p:nvPr>
        </p:nvSpPr>
        <p:spPr/>
        <p:txBody>
          <a:bodyPr/>
          <a:lstStyle/>
          <a:p>
            <a:endParaRPr lang="el-GR" dirty="0"/>
          </a:p>
          <a:p>
            <a:endParaRPr lang="el-GR" dirty="0"/>
          </a:p>
          <a:p>
            <a:r>
              <a:rPr lang="en-US" sz="2000" dirty="0">
                <a:solidFill>
                  <a:srgbClr val="FFFF00"/>
                </a:solidFill>
              </a:rPr>
              <a:t>The same was repeated with the forcible removal of the inhabitants of 13 villages. This was followed by the final expulsion after the devastating earthquakes of 1966, with the relocation of 2</a:t>
            </a:r>
            <a:r>
              <a:rPr lang="el-GR" sz="2000" dirty="0">
                <a:solidFill>
                  <a:srgbClr val="FFFF00"/>
                </a:solidFill>
              </a:rPr>
              <a:t>.3</a:t>
            </a:r>
            <a:r>
              <a:rPr lang="en-US" sz="2000" dirty="0">
                <a:solidFill>
                  <a:srgbClr val="FFFF00"/>
                </a:solidFill>
              </a:rPr>
              <a:t>00 families outside the area</a:t>
            </a:r>
            <a:endParaRPr lang="el-GR" sz="2000" dirty="0">
              <a:solidFill>
                <a:srgbClr val="FFFF00"/>
              </a:solidFill>
            </a:endParaRPr>
          </a:p>
        </p:txBody>
      </p:sp>
      <p:pic>
        <p:nvPicPr>
          <p:cNvPr id="8" name="Εικόνα 7">
            <a:extLst>
              <a:ext uri="{FF2B5EF4-FFF2-40B4-BE49-F238E27FC236}">
                <a16:creationId xmlns:a16="http://schemas.microsoft.com/office/drawing/2014/main" id="{61BE3924-F588-B60D-E61D-5C82501DA13A}"/>
              </a:ext>
            </a:extLst>
          </p:cNvPr>
          <p:cNvPicPr>
            <a:picLocks noChangeAspect="1"/>
          </p:cNvPicPr>
          <p:nvPr/>
        </p:nvPicPr>
        <p:blipFill>
          <a:blip r:embed="rId3"/>
          <a:stretch>
            <a:fillRect/>
          </a:stretch>
        </p:blipFill>
        <p:spPr>
          <a:xfrm>
            <a:off x="4702580" y="5893576"/>
            <a:ext cx="7032220" cy="470777"/>
          </a:xfrm>
          <a:prstGeom prst="rect">
            <a:avLst/>
          </a:prstGeom>
        </p:spPr>
      </p:pic>
    </p:spTree>
    <p:extLst>
      <p:ext uri="{BB962C8B-B14F-4D97-AF65-F5344CB8AC3E}">
        <p14:creationId xmlns:p14="http://schemas.microsoft.com/office/powerpoint/2010/main" val="3490684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D897CE-6FB8-929A-C1BF-1C4A107146FF}"/>
              </a:ext>
            </a:extLst>
          </p:cNvPr>
          <p:cNvSpPr>
            <a:spLocks noGrp="1"/>
          </p:cNvSpPr>
          <p:nvPr>
            <p:ph type="title"/>
          </p:nvPr>
        </p:nvSpPr>
        <p:spPr/>
        <p:txBody>
          <a:bodyPr>
            <a:normAutofit/>
          </a:bodyPr>
          <a:lstStyle/>
          <a:p>
            <a:r>
              <a:rPr lang="el-GR" sz="2000" dirty="0"/>
              <a:t>η </a:t>
            </a:r>
            <a:r>
              <a:rPr lang="el-GR" sz="2000" dirty="0">
                <a:solidFill>
                  <a:srgbClr val="FFFF00"/>
                </a:solidFill>
              </a:rPr>
              <a:t>εγκατάλειψη της κτηνοτροφίας </a:t>
            </a:r>
            <a:r>
              <a:rPr lang="el-GR" sz="2000" dirty="0"/>
              <a:t>οδήγησε σε επέκταση της δασικής βλάστησης και το τοπίο στις υψηλές ζώνες των κωνοφόρων άλλαξε </a:t>
            </a:r>
          </a:p>
        </p:txBody>
      </p:sp>
      <p:pic>
        <p:nvPicPr>
          <p:cNvPr id="6" name="Θέση περιεχομένου 5">
            <a:extLst>
              <a:ext uri="{FF2B5EF4-FFF2-40B4-BE49-F238E27FC236}">
                <a16:creationId xmlns:a16="http://schemas.microsoft.com/office/drawing/2014/main" id="{44548044-CA49-0305-B357-1C3D46EBC5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23354" y="745588"/>
            <a:ext cx="8068646" cy="5377783"/>
          </a:xfrm>
        </p:spPr>
      </p:pic>
      <p:sp>
        <p:nvSpPr>
          <p:cNvPr id="4" name="Θέση κειμένου 3">
            <a:extLst>
              <a:ext uri="{FF2B5EF4-FFF2-40B4-BE49-F238E27FC236}">
                <a16:creationId xmlns:a16="http://schemas.microsoft.com/office/drawing/2014/main" id="{38546D47-C1D0-863A-2A20-40402D854F2F}"/>
              </a:ext>
            </a:extLst>
          </p:cNvPr>
          <p:cNvSpPr>
            <a:spLocks noGrp="1"/>
          </p:cNvSpPr>
          <p:nvPr>
            <p:ph type="body" sz="half" idx="2"/>
          </p:nvPr>
        </p:nvSpPr>
        <p:spPr/>
        <p:txBody>
          <a:bodyPr/>
          <a:lstStyle/>
          <a:p>
            <a:endParaRPr lang="el-GR" dirty="0"/>
          </a:p>
          <a:p>
            <a:endParaRPr lang="el-GR" dirty="0"/>
          </a:p>
          <a:p>
            <a:endParaRPr lang="el-GR" dirty="0"/>
          </a:p>
          <a:p>
            <a:endParaRPr lang="el-GR" dirty="0"/>
          </a:p>
          <a:p>
            <a:r>
              <a:rPr lang="en-US" sz="2000" dirty="0"/>
              <a:t>the </a:t>
            </a:r>
            <a:r>
              <a:rPr lang="en-US" sz="2000" dirty="0">
                <a:solidFill>
                  <a:srgbClr val="FFFF00"/>
                </a:solidFill>
              </a:rPr>
              <a:t>abandonment of livestock farming </a:t>
            </a:r>
            <a:r>
              <a:rPr lang="en-US" sz="2000" dirty="0"/>
              <a:t>led to an expansion of forest vegetation and the landscape in the high coniferous zones changed </a:t>
            </a:r>
            <a:endParaRPr lang="el-GR" sz="2000" dirty="0"/>
          </a:p>
        </p:txBody>
      </p:sp>
    </p:spTree>
    <p:extLst>
      <p:ext uri="{BB962C8B-B14F-4D97-AF65-F5344CB8AC3E}">
        <p14:creationId xmlns:p14="http://schemas.microsoft.com/office/powerpoint/2010/main" val="2983477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B826F7-AEA5-127A-2FA5-33606CD9B062}"/>
              </a:ext>
            </a:extLst>
          </p:cNvPr>
          <p:cNvSpPr>
            <a:spLocks noGrp="1"/>
          </p:cNvSpPr>
          <p:nvPr>
            <p:ph type="title"/>
          </p:nvPr>
        </p:nvSpPr>
        <p:spPr/>
        <p:txBody>
          <a:bodyPr>
            <a:normAutofit/>
          </a:bodyPr>
          <a:lstStyle/>
          <a:p>
            <a:r>
              <a:rPr lang="el-GR" sz="2000" dirty="0"/>
              <a:t>η μείξη των αυτοφυών δασικών ειδών βλάστησης έχει διαμορφώσει τα τοπία γύρω από τις κοινότητες και οι </a:t>
            </a:r>
            <a:r>
              <a:rPr lang="el-GR" sz="2000" dirty="0">
                <a:solidFill>
                  <a:srgbClr val="FFFF00"/>
                </a:solidFill>
              </a:rPr>
              <a:t>αγροτικές εκτάσεις δασώνονται</a:t>
            </a:r>
          </a:p>
        </p:txBody>
      </p:sp>
      <p:pic>
        <p:nvPicPr>
          <p:cNvPr id="6" name="Θέση περιεχομένου 5">
            <a:extLst>
              <a:ext uri="{FF2B5EF4-FFF2-40B4-BE49-F238E27FC236}">
                <a16:creationId xmlns:a16="http://schemas.microsoft.com/office/drawing/2014/main" id="{1C8C35A9-F8A3-BC30-3D82-A3A7C1EC15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96390" y="389194"/>
            <a:ext cx="8095610" cy="6079612"/>
          </a:xfrm>
        </p:spPr>
      </p:pic>
      <p:sp>
        <p:nvSpPr>
          <p:cNvPr id="4" name="Θέση κειμένου 3">
            <a:extLst>
              <a:ext uri="{FF2B5EF4-FFF2-40B4-BE49-F238E27FC236}">
                <a16:creationId xmlns:a16="http://schemas.microsoft.com/office/drawing/2014/main" id="{F4E65495-B1AF-FFE3-529B-1E8F9BDD31CF}"/>
              </a:ext>
            </a:extLst>
          </p:cNvPr>
          <p:cNvSpPr>
            <a:spLocks noGrp="1"/>
          </p:cNvSpPr>
          <p:nvPr>
            <p:ph type="body" sz="half" idx="2"/>
          </p:nvPr>
        </p:nvSpPr>
        <p:spPr/>
        <p:txBody>
          <a:bodyPr>
            <a:normAutofit lnSpcReduction="10000"/>
          </a:bodyPr>
          <a:lstStyle/>
          <a:p>
            <a:endParaRPr lang="el-GR" sz="2000" dirty="0"/>
          </a:p>
          <a:p>
            <a:endParaRPr lang="el-GR" sz="2000" dirty="0"/>
          </a:p>
          <a:p>
            <a:endParaRPr lang="el-GR" sz="2000" dirty="0"/>
          </a:p>
          <a:p>
            <a:endParaRPr lang="el-GR" sz="2000" dirty="0"/>
          </a:p>
          <a:p>
            <a:r>
              <a:rPr lang="en-US" sz="2000" dirty="0"/>
              <a:t>the decline of native forest vegetation species has shaped the landscapes around communities and </a:t>
            </a:r>
            <a:r>
              <a:rPr lang="en-US" sz="2000" dirty="0">
                <a:solidFill>
                  <a:srgbClr val="FFFF00"/>
                </a:solidFill>
              </a:rPr>
              <a:t>rural areas are being afforested</a:t>
            </a:r>
            <a:endParaRPr lang="el-GR" sz="2000" dirty="0">
              <a:solidFill>
                <a:srgbClr val="FFFF00"/>
              </a:solidFill>
            </a:endParaRPr>
          </a:p>
        </p:txBody>
      </p:sp>
    </p:spTree>
    <p:extLst>
      <p:ext uri="{BB962C8B-B14F-4D97-AF65-F5344CB8AC3E}">
        <p14:creationId xmlns:p14="http://schemas.microsoft.com/office/powerpoint/2010/main" val="3773004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91F242-AE4F-6487-D528-6B8FB339164E}"/>
              </a:ext>
            </a:extLst>
          </p:cNvPr>
          <p:cNvSpPr>
            <a:spLocks noGrp="1"/>
          </p:cNvSpPr>
          <p:nvPr>
            <p:ph type="title"/>
          </p:nvPr>
        </p:nvSpPr>
        <p:spPr/>
        <p:txBody>
          <a:bodyPr>
            <a:normAutofit/>
          </a:bodyPr>
          <a:lstStyle/>
          <a:p>
            <a:r>
              <a:rPr lang="el-GR" sz="2000" dirty="0"/>
              <a:t>στις μέρες μας τα δάση της Ευρυτανίας παραμένοντας χωρίς διαχείριση για δεκαετίες βρίσκονται υπό την </a:t>
            </a:r>
            <a:r>
              <a:rPr lang="el-GR" sz="2000" dirty="0">
                <a:solidFill>
                  <a:srgbClr val="FFFF00"/>
                </a:solidFill>
              </a:rPr>
              <a:t>απειλή υψηλού δείκτη κινδύνου </a:t>
            </a:r>
            <a:r>
              <a:rPr lang="el-GR" sz="2000" dirty="0" err="1">
                <a:solidFill>
                  <a:srgbClr val="FFFF00"/>
                </a:solidFill>
              </a:rPr>
              <a:t>μεγαπυρκαγιών</a:t>
            </a:r>
            <a:endParaRPr lang="el-GR" sz="2000" dirty="0">
              <a:solidFill>
                <a:srgbClr val="FFFF00"/>
              </a:solidFill>
            </a:endParaRPr>
          </a:p>
        </p:txBody>
      </p:sp>
      <p:pic>
        <p:nvPicPr>
          <p:cNvPr id="6" name="Θέση περιεχομένου 5">
            <a:extLst>
              <a:ext uri="{FF2B5EF4-FFF2-40B4-BE49-F238E27FC236}">
                <a16:creationId xmlns:a16="http://schemas.microsoft.com/office/drawing/2014/main" id="{B73AB3F0-EF32-9060-83C5-324A3950EF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2166" y="-2878"/>
            <a:ext cx="5659107" cy="6860878"/>
          </a:xfrm>
        </p:spPr>
      </p:pic>
      <p:sp>
        <p:nvSpPr>
          <p:cNvPr id="4" name="Θέση κειμένου 3">
            <a:extLst>
              <a:ext uri="{FF2B5EF4-FFF2-40B4-BE49-F238E27FC236}">
                <a16:creationId xmlns:a16="http://schemas.microsoft.com/office/drawing/2014/main" id="{924483C6-48D0-3CF3-ECEA-32ADF38F1011}"/>
              </a:ext>
            </a:extLst>
          </p:cNvPr>
          <p:cNvSpPr>
            <a:spLocks noGrp="1"/>
          </p:cNvSpPr>
          <p:nvPr>
            <p:ph type="body" sz="half" idx="2"/>
          </p:nvPr>
        </p:nvSpPr>
        <p:spPr/>
        <p:txBody>
          <a:bodyPr>
            <a:normAutofit/>
          </a:bodyPr>
          <a:lstStyle/>
          <a:p>
            <a:endParaRPr lang="el-GR" sz="2000" dirty="0"/>
          </a:p>
          <a:p>
            <a:endParaRPr lang="el-GR" sz="2000" dirty="0"/>
          </a:p>
          <a:p>
            <a:endParaRPr lang="el-GR" sz="2000" dirty="0"/>
          </a:p>
          <a:p>
            <a:endParaRPr lang="el-GR" sz="2000" dirty="0"/>
          </a:p>
          <a:p>
            <a:r>
              <a:rPr lang="en-US" sz="2000" dirty="0"/>
              <a:t>nowadays the forests </a:t>
            </a:r>
            <a:r>
              <a:rPr lang="en-US" sz="2000"/>
              <a:t>of Evrytania</a:t>
            </a:r>
            <a:r>
              <a:rPr lang="en-US" sz="2000" dirty="0"/>
              <a:t>, remaining unmanaged for decades, are under the threat of a </a:t>
            </a:r>
            <a:r>
              <a:rPr lang="en-US" sz="2000" dirty="0">
                <a:solidFill>
                  <a:srgbClr val="FFFF00"/>
                </a:solidFill>
              </a:rPr>
              <a:t>high fire risk index</a:t>
            </a:r>
            <a:endParaRPr lang="el-GR" sz="2000" dirty="0">
              <a:solidFill>
                <a:srgbClr val="FFFF00"/>
              </a:solidFill>
            </a:endParaRPr>
          </a:p>
        </p:txBody>
      </p:sp>
    </p:spTree>
    <p:extLst>
      <p:ext uri="{BB962C8B-B14F-4D97-AF65-F5344CB8AC3E}">
        <p14:creationId xmlns:p14="http://schemas.microsoft.com/office/powerpoint/2010/main" val="2033359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65D2C5-3359-36CE-0BCE-D8EC1E410861}"/>
              </a:ext>
            </a:extLst>
          </p:cNvPr>
          <p:cNvSpPr>
            <a:spLocks noGrp="1"/>
          </p:cNvSpPr>
          <p:nvPr>
            <p:ph type="title"/>
          </p:nvPr>
        </p:nvSpPr>
        <p:spPr/>
        <p:txBody>
          <a:bodyPr>
            <a:normAutofit/>
          </a:bodyPr>
          <a:lstStyle/>
          <a:p>
            <a:r>
              <a:rPr lang="el-GR" sz="2000" dirty="0"/>
              <a:t>Και ενώ οι κλιματική κρίση μας οδηγεί στο να αντιληφθούμε ότι </a:t>
            </a:r>
            <a:r>
              <a:rPr lang="el-GR" sz="2000" dirty="0">
                <a:solidFill>
                  <a:srgbClr val="FFFF00"/>
                </a:solidFill>
              </a:rPr>
              <a:t>τα υδρολογικά δεδομένα αλλάζουν τραγικά </a:t>
            </a:r>
            <a:r>
              <a:rPr lang="el-GR" sz="2000" dirty="0"/>
              <a:t>με μείωση των χιονοπτώσεων και αύξηση θερμοκρασιών, μια νέα απειλή προκύπτει από λανθασμένες πολιτικές</a:t>
            </a:r>
          </a:p>
        </p:txBody>
      </p:sp>
      <p:pic>
        <p:nvPicPr>
          <p:cNvPr id="5" name="Θέση περιεχομένου 4">
            <a:extLst>
              <a:ext uri="{FF2B5EF4-FFF2-40B4-BE49-F238E27FC236}">
                <a16:creationId xmlns:a16="http://schemas.microsoft.com/office/drawing/2014/main" id="{C5CF1CFF-1F77-105B-CB3E-C0FA55E41151}"/>
              </a:ext>
            </a:extLst>
          </p:cNvPr>
          <p:cNvPicPr>
            <a:picLocks noGrp="1" noChangeAspect="1"/>
          </p:cNvPicPr>
          <p:nvPr>
            <p:ph idx="1"/>
          </p:nvPr>
        </p:nvPicPr>
        <p:blipFill>
          <a:blip r:embed="rId2"/>
          <a:stretch>
            <a:fillRect/>
          </a:stretch>
        </p:blipFill>
        <p:spPr>
          <a:xfrm>
            <a:off x="5003938" y="731838"/>
            <a:ext cx="6086199" cy="5257800"/>
          </a:xfrm>
          <a:prstGeom prst="rect">
            <a:avLst/>
          </a:prstGeom>
        </p:spPr>
      </p:pic>
      <p:sp>
        <p:nvSpPr>
          <p:cNvPr id="4" name="Θέση κειμένου 3">
            <a:extLst>
              <a:ext uri="{FF2B5EF4-FFF2-40B4-BE49-F238E27FC236}">
                <a16:creationId xmlns:a16="http://schemas.microsoft.com/office/drawing/2014/main" id="{C83DDE24-2093-994B-C5F5-863B2CD272E5}"/>
              </a:ext>
            </a:extLst>
          </p:cNvPr>
          <p:cNvSpPr>
            <a:spLocks noGrp="1"/>
          </p:cNvSpPr>
          <p:nvPr>
            <p:ph type="body" sz="half" idx="2"/>
          </p:nvPr>
        </p:nvSpPr>
        <p:spPr/>
        <p:txBody>
          <a:bodyPr>
            <a:normAutofit lnSpcReduction="10000"/>
          </a:bodyPr>
          <a:lstStyle/>
          <a:p>
            <a:endParaRPr lang="el-GR" sz="2000" dirty="0"/>
          </a:p>
          <a:p>
            <a:endParaRPr lang="el-GR" sz="2000" dirty="0"/>
          </a:p>
          <a:p>
            <a:endParaRPr lang="el-GR" sz="2000" dirty="0"/>
          </a:p>
          <a:p>
            <a:r>
              <a:rPr lang="en-US" sz="2000" dirty="0"/>
              <a:t>And while the climate crisis is leading us to realize that </a:t>
            </a:r>
            <a:r>
              <a:rPr lang="en-US" sz="2000" dirty="0">
                <a:solidFill>
                  <a:srgbClr val="FFFF00"/>
                </a:solidFill>
              </a:rPr>
              <a:t>the hydrological data are changing tragically</a:t>
            </a:r>
            <a:r>
              <a:rPr lang="en-US" sz="2000" dirty="0"/>
              <a:t> with decreasing snowfall and increasing temperatures, a new threat is emerging from misguided policies</a:t>
            </a:r>
            <a:endParaRPr lang="el-GR" sz="2000" dirty="0"/>
          </a:p>
        </p:txBody>
      </p:sp>
      <p:pic>
        <p:nvPicPr>
          <p:cNvPr id="7" name="Εικόνα 6">
            <a:extLst>
              <a:ext uri="{FF2B5EF4-FFF2-40B4-BE49-F238E27FC236}">
                <a16:creationId xmlns:a16="http://schemas.microsoft.com/office/drawing/2014/main" id="{AC4DADDB-ECF6-6723-50BC-447E085EFEE6}"/>
              </a:ext>
            </a:extLst>
          </p:cNvPr>
          <p:cNvPicPr>
            <a:picLocks noChangeAspect="1"/>
          </p:cNvPicPr>
          <p:nvPr/>
        </p:nvPicPr>
        <p:blipFill>
          <a:blip r:embed="rId3"/>
          <a:stretch>
            <a:fillRect/>
          </a:stretch>
        </p:blipFill>
        <p:spPr>
          <a:xfrm>
            <a:off x="4841427" y="6298277"/>
            <a:ext cx="6411220" cy="304843"/>
          </a:xfrm>
          <a:prstGeom prst="rect">
            <a:avLst/>
          </a:prstGeom>
        </p:spPr>
      </p:pic>
    </p:spTree>
    <p:extLst>
      <p:ext uri="{BB962C8B-B14F-4D97-AF65-F5344CB8AC3E}">
        <p14:creationId xmlns:p14="http://schemas.microsoft.com/office/powerpoint/2010/main" val="1207798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0BEB8E3-2A9D-539C-8D19-A57DFC3F5B58}"/>
              </a:ext>
            </a:extLst>
          </p:cNvPr>
          <p:cNvSpPr>
            <a:spLocks noGrp="1"/>
          </p:cNvSpPr>
          <p:nvPr>
            <p:ph type="title"/>
          </p:nvPr>
        </p:nvSpPr>
        <p:spPr/>
        <p:txBody>
          <a:bodyPr>
            <a:normAutofit/>
          </a:bodyPr>
          <a:lstStyle/>
          <a:p>
            <a:r>
              <a:rPr lang="el-GR" sz="2000" dirty="0"/>
              <a:t>Φυσικές περιοχές σε προστατευόμενο καθεστώς παραχωρούνται στις ενεργειακές βιομηχανίες και </a:t>
            </a:r>
            <a:r>
              <a:rPr lang="el-GR" sz="2000" dirty="0">
                <a:solidFill>
                  <a:srgbClr val="FFFF00"/>
                </a:solidFill>
              </a:rPr>
              <a:t>αλλοιώνονται ανεπανόρθωτα τα χαρακτηριστικά τους</a:t>
            </a:r>
          </a:p>
        </p:txBody>
      </p:sp>
      <p:pic>
        <p:nvPicPr>
          <p:cNvPr id="5" name="Θέση περιεχομένου 4">
            <a:extLst>
              <a:ext uri="{FF2B5EF4-FFF2-40B4-BE49-F238E27FC236}">
                <a16:creationId xmlns:a16="http://schemas.microsoft.com/office/drawing/2014/main" id="{0331FA62-F4A3-A09D-A472-37F1D431BAF9}"/>
              </a:ext>
            </a:extLst>
          </p:cNvPr>
          <p:cNvPicPr>
            <a:picLocks noGrp="1" noChangeAspect="1"/>
          </p:cNvPicPr>
          <p:nvPr>
            <p:ph idx="1"/>
          </p:nvPr>
        </p:nvPicPr>
        <p:blipFill>
          <a:blip r:embed="rId2"/>
          <a:stretch>
            <a:fillRect/>
          </a:stretch>
        </p:blipFill>
        <p:spPr>
          <a:xfrm>
            <a:off x="4211782" y="594359"/>
            <a:ext cx="7860145" cy="5710845"/>
          </a:xfrm>
          <a:prstGeom prst="rect">
            <a:avLst/>
          </a:prstGeom>
        </p:spPr>
      </p:pic>
      <p:sp>
        <p:nvSpPr>
          <p:cNvPr id="4" name="Θέση κειμένου 3">
            <a:extLst>
              <a:ext uri="{FF2B5EF4-FFF2-40B4-BE49-F238E27FC236}">
                <a16:creationId xmlns:a16="http://schemas.microsoft.com/office/drawing/2014/main" id="{94B4E465-B647-47F6-82D4-B4A67873CB16}"/>
              </a:ext>
            </a:extLst>
          </p:cNvPr>
          <p:cNvSpPr>
            <a:spLocks noGrp="1"/>
          </p:cNvSpPr>
          <p:nvPr>
            <p:ph type="body" sz="half" idx="2"/>
          </p:nvPr>
        </p:nvSpPr>
        <p:spPr/>
        <p:txBody>
          <a:bodyPr>
            <a:normAutofit/>
          </a:bodyPr>
          <a:lstStyle/>
          <a:p>
            <a:endParaRPr lang="el-GR" sz="2000" dirty="0"/>
          </a:p>
          <a:p>
            <a:endParaRPr lang="el-GR" sz="2000" dirty="0"/>
          </a:p>
          <a:p>
            <a:endParaRPr lang="el-GR" sz="2000" dirty="0"/>
          </a:p>
          <a:p>
            <a:endParaRPr lang="el-GR" sz="2000" dirty="0"/>
          </a:p>
          <a:p>
            <a:r>
              <a:rPr lang="en-US" sz="2000" dirty="0"/>
              <a:t>Natural areas in protected status are given to energy industries and </a:t>
            </a:r>
            <a:r>
              <a:rPr lang="en-US" sz="2000" dirty="0">
                <a:solidFill>
                  <a:srgbClr val="FFFF00"/>
                </a:solidFill>
              </a:rPr>
              <a:t>their characteristics are irreversibly altered</a:t>
            </a:r>
            <a:endParaRPr lang="el-GR" sz="2000" dirty="0">
              <a:solidFill>
                <a:srgbClr val="FFFF00"/>
              </a:solidFill>
            </a:endParaRPr>
          </a:p>
        </p:txBody>
      </p:sp>
    </p:spTree>
    <p:extLst>
      <p:ext uri="{BB962C8B-B14F-4D97-AF65-F5344CB8AC3E}">
        <p14:creationId xmlns:p14="http://schemas.microsoft.com/office/powerpoint/2010/main" val="89614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A4E312-4A2B-11F4-FB21-CDA9439BA89F}"/>
              </a:ext>
            </a:extLst>
          </p:cNvPr>
          <p:cNvSpPr>
            <a:spLocks noGrp="1"/>
          </p:cNvSpPr>
          <p:nvPr>
            <p:ph type="title"/>
          </p:nvPr>
        </p:nvSpPr>
        <p:spPr/>
        <p:txBody>
          <a:bodyPr>
            <a:normAutofit/>
          </a:bodyPr>
          <a:lstStyle/>
          <a:p>
            <a:r>
              <a:rPr lang="el-GR" sz="2000" dirty="0"/>
              <a:t>65 χρόνια μετά την κατασκευή και λειτουργία του φράγματος, νέα κλιματικά και γεωμορφολογικά - οικολογικά δεδομένα επιβάλλουν ολιστική διαχείριση των δασών και των ποταμών της Ευρυτανίας</a:t>
            </a:r>
          </a:p>
        </p:txBody>
      </p:sp>
      <p:pic>
        <p:nvPicPr>
          <p:cNvPr id="5" name="Θέση περιεχομένου 4">
            <a:extLst>
              <a:ext uri="{FF2B5EF4-FFF2-40B4-BE49-F238E27FC236}">
                <a16:creationId xmlns:a16="http://schemas.microsoft.com/office/drawing/2014/main" id="{64A5E11A-8D2E-E80A-2AD1-F48D1AC1C23F}"/>
              </a:ext>
            </a:extLst>
          </p:cNvPr>
          <p:cNvPicPr>
            <a:picLocks noGrp="1" noChangeAspect="1"/>
          </p:cNvPicPr>
          <p:nvPr>
            <p:ph idx="1"/>
          </p:nvPr>
        </p:nvPicPr>
        <p:blipFill>
          <a:blip r:embed="rId2"/>
          <a:stretch>
            <a:fillRect/>
          </a:stretch>
        </p:blipFill>
        <p:spPr>
          <a:xfrm>
            <a:off x="4107766" y="114939"/>
            <a:ext cx="8084234" cy="6063176"/>
          </a:xfrm>
          <a:prstGeom prst="rect">
            <a:avLst/>
          </a:prstGeom>
        </p:spPr>
      </p:pic>
      <p:sp>
        <p:nvSpPr>
          <p:cNvPr id="4" name="Θέση κειμένου 3">
            <a:extLst>
              <a:ext uri="{FF2B5EF4-FFF2-40B4-BE49-F238E27FC236}">
                <a16:creationId xmlns:a16="http://schemas.microsoft.com/office/drawing/2014/main" id="{956FB8C1-72DA-4556-74EB-EF0BFEF15B95}"/>
              </a:ext>
            </a:extLst>
          </p:cNvPr>
          <p:cNvSpPr>
            <a:spLocks noGrp="1"/>
          </p:cNvSpPr>
          <p:nvPr>
            <p:ph type="body" sz="half" idx="2"/>
          </p:nvPr>
        </p:nvSpPr>
        <p:spPr/>
        <p:txBody>
          <a:bodyPr>
            <a:normAutofit lnSpcReduction="10000"/>
          </a:bodyPr>
          <a:lstStyle/>
          <a:p>
            <a:r>
              <a:rPr lang="en-US" dirty="0"/>
              <a:t> </a:t>
            </a:r>
            <a:endParaRPr lang="el-GR" dirty="0"/>
          </a:p>
          <a:p>
            <a:endParaRPr lang="el-GR" sz="2000" dirty="0">
              <a:solidFill>
                <a:srgbClr val="FFFF00"/>
              </a:solidFill>
            </a:endParaRPr>
          </a:p>
          <a:p>
            <a:endParaRPr lang="el-GR" sz="2000" dirty="0">
              <a:solidFill>
                <a:srgbClr val="FFFF00"/>
              </a:solidFill>
            </a:endParaRPr>
          </a:p>
          <a:p>
            <a:r>
              <a:rPr lang="en-US" sz="2000" dirty="0">
                <a:solidFill>
                  <a:srgbClr val="FFFF00"/>
                </a:solidFill>
              </a:rPr>
              <a:t>65 years after the construction and operation of the dam, new climatic and geomorphological - ecological data require holistic management of the forests and rivers of Evrytania</a:t>
            </a:r>
            <a:endParaRPr lang="el-GR" sz="2000" dirty="0">
              <a:solidFill>
                <a:srgbClr val="FFFF00"/>
              </a:solidFill>
            </a:endParaRPr>
          </a:p>
        </p:txBody>
      </p:sp>
      <p:pic>
        <p:nvPicPr>
          <p:cNvPr id="7" name="Εικόνα 6">
            <a:extLst>
              <a:ext uri="{FF2B5EF4-FFF2-40B4-BE49-F238E27FC236}">
                <a16:creationId xmlns:a16="http://schemas.microsoft.com/office/drawing/2014/main" id="{DD08C302-D870-7C5E-06EF-391776420A2F}"/>
              </a:ext>
            </a:extLst>
          </p:cNvPr>
          <p:cNvPicPr>
            <a:picLocks noChangeAspect="1"/>
          </p:cNvPicPr>
          <p:nvPr/>
        </p:nvPicPr>
        <p:blipFill>
          <a:blip r:embed="rId3"/>
          <a:stretch>
            <a:fillRect/>
          </a:stretch>
        </p:blipFill>
        <p:spPr>
          <a:xfrm>
            <a:off x="6948129" y="6372025"/>
            <a:ext cx="3087015" cy="371035"/>
          </a:xfrm>
          <a:prstGeom prst="rect">
            <a:avLst/>
          </a:prstGeom>
        </p:spPr>
      </p:pic>
    </p:spTree>
    <p:extLst>
      <p:ext uri="{BB962C8B-B14F-4D97-AF65-F5344CB8AC3E}">
        <p14:creationId xmlns:p14="http://schemas.microsoft.com/office/powerpoint/2010/main" val="3644661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sz="2400" dirty="0"/>
              <a:t>Τ</a:t>
            </a:r>
            <a:r>
              <a:rPr lang="en-US" sz="2400" dirty="0"/>
              <a:t>he mountainous area of Evrytania at the southern end of the </a:t>
            </a:r>
            <a:r>
              <a:rPr lang="en-US" sz="2400" b="1" dirty="0">
                <a:solidFill>
                  <a:srgbClr val="FFFF00"/>
                </a:solidFill>
              </a:rPr>
              <a:t>Pindos</a:t>
            </a:r>
            <a:r>
              <a:rPr lang="en-US" sz="2400" b="1" dirty="0"/>
              <a:t> </a:t>
            </a:r>
            <a:r>
              <a:rPr lang="en-US" sz="2400" dirty="0"/>
              <a:t>mountain range</a:t>
            </a:r>
            <a:endParaRPr lang="el-GR" sz="2400" dirty="0"/>
          </a:p>
        </p:txBody>
      </p:sp>
      <p:pic>
        <p:nvPicPr>
          <p:cNvPr id="7" name="Θέση περιεχομένου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83145" y="512064"/>
            <a:ext cx="7937689" cy="5294376"/>
          </a:xfrm>
        </p:spPr>
      </p:pic>
      <p:sp>
        <p:nvSpPr>
          <p:cNvPr id="6" name="Θέση κειμένου 5"/>
          <p:cNvSpPr>
            <a:spLocks noGrp="1"/>
          </p:cNvSpPr>
          <p:nvPr>
            <p:ph type="body" sz="half" idx="2"/>
          </p:nvPr>
        </p:nvSpPr>
        <p:spPr>
          <a:xfrm>
            <a:off x="457199" y="2926080"/>
            <a:ext cx="3468255" cy="3379124"/>
          </a:xfrm>
        </p:spPr>
        <p:txBody>
          <a:bodyPr>
            <a:normAutofit/>
          </a:bodyPr>
          <a:lstStyle/>
          <a:p>
            <a:endParaRPr lang="el-GR" sz="2000" dirty="0"/>
          </a:p>
          <a:p>
            <a:endParaRPr lang="el-GR" sz="2000" dirty="0"/>
          </a:p>
          <a:p>
            <a:endParaRPr lang="el-GR" sz="2000" dirty="0"/>
          </a:p>
          <a:p>
            <a:endParaRPr lang="el-GR" sz="2000" dirty="0"/>
          </a:p>
          <a:p>
            <a:r>
              <a:rPr lang="en-US" sz="2000" dirty="0">
                <a:solidFill>
                  <a:srgbClr val="FFFF00"/>
                </a:solidFill>
              </a:rPr>
              <a:t>Direct relationship and interaction between man and landscape in the mountains, as natural resources are limited</a:t>
            </a:r>
            <a:endParaRPr lang="el-GR" sz="2000" dirty="0">
              <a:solidFill>
                <a:srgbClr val="FFFF00"/>
              </a:solidFill>
            </a:endParaRPr>
          </a:p>
        </p:txBody>
      </p:sp>
    </p:spTree>
    <p:extLst>
      <p:ext uri="{BB962C8B-B14F-4D97-AF65-F5344CB8AC3E}">
        <p14:creationId xmlns:p14="http://schemas.microsoft.com/office/powerpoint/2010/main" val="1032054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pPr algn="r"/>
            <a:r>
              <a:rPr lang="en-US" sz="1800" b="1" dirty="0"/>
              <a:t>Vasiliki Lappa </a:t>
            </a:r>
            <a:br>
              <a:rPr lang="en-US" sz="1600" dirty="0"/>
            </a:br>
            <a:r>
              <a:rPr lang="en-US" sz="1600" dirty="0"/>
              <a:t>forester, MSc Ecology and Environmental management</a:t>
            </a:r>
            <a:br>
              <a:rPr lang="el-GR" sz="1600" dirty="0"/>
            </a:br>
            <a:r>
              <a:rPr lang="en-US" sz="1600" dirty="0"/>
              <a:t> PhD student, Agricultural University of Athens</a:t>
            </a:r>
            <a:br>
              <a:rPr lang="el-GR" sz="1600" dirty="0"/>
            </a:br>
            <a:r>
              <a:rPr lang="en-US" sz="1600" dirty="0">
                <a:hlinkClick r:id="rId2"/>
              </a:rPr>
              <a:t>vaslappa@aua.gr</a:t>
            </a:r>
            <a:br>
              <a:rPr lang="en-US" sz="1600" dirty="0"/>
            </a:br>
            <a:endParaRPr lang="el-GR" sz="1600" dirty="0"/>
          </a:p>
        </p:txBody>
      </p:sp>
      <p:pic>
        <p:nvPicPr>
          <p:cNvPr id="4" name="Θέση περιεχομένου 3"/>
          <p:cNvPicPr>
            <a:picLocks noGrp="1" noChangeAspect="1"/>
          </p:cNvPicPr>
          <p:nvPr>
            <p:ph idx="1"/>
          </p:nvPr>
        </p:nvPicPr>
        <p:blipFill>
          <a:blip r:embed="rId3"/>
          <a:stretch>
            <a:fillRect/>
          </a:stretch>
        </p:blipFill>
        <p:spPr>
          <a:xfrm>
            <a:off x="315851" y="3238382"/>
            <a:ext cx="3610479" cy="1695687"/>
          </a:xfrm>
          <a:prstGeom prst="rect">
            <a:avLst/>
          </a:prstGeom>
        </p:spPr>
      </p:pic>
      <p:sp>
        <p:nvSpPr>
          <p:cNvPr id="5" name="Ορθογώνιο 4"/>
          <p:cNvSpPr/>
          <p:nvPr/>
        </p:nvSpPr>
        <p:spPr>
          <a:xfrm>
            <a:off x="459192" y="5146286"/>
            <a:ext cx="3323795" cy="369332"/>
          </a:xfrm>
          <a:prstGeom prst="rect">
            <a:avLst/>
          </a:prstGeom>
        </p:spPr>
        <p:txBody>
          <a:bodyPr wrap="none">
            <a:spAutoFit/>
          </a:bodyPr>
          <a:lstStyle/>
          <a:p>
            <a:r>
              <a:rPr lang="en-US" dirty="0">
                <a:solidFill>
                  <a:srgbClr val="FF0000"/>
                </a:solidFill>
              </a:rPr>
              <a:t>https://agroforestry.dasologia.gr/</a:t>
            </a:r>
            <a:endParaRPr lang="el-GR" dirty="0">
              <a:solidFill>
                <a:srgbClr val="FF0000"/>
              </a:solidFill>
            </a:endParaRPr>
          </a:p>
        </p:txBody>
      </p:sp>
      <p:pic>
        <p:nvPicPr>
          <p:cNvPr id="6" name="Εικόνα 5"/>
          <p:cNvPicPr>
            <a:picLocks noChangeAspect="1"/>
          </p:cNvPicPr>
          <p:nvPr/>
        </p:nvPicPr>
        <p:blipFill>
          <a:blip r:embed="rId4"/>
          <a:stretch>
            <a:fillRect/>
          </a:stretch>
        </p:blipFill>
        <p:spPr>
          <a:xfrm>
            <a:off x="8664434" y="1907515"/>
            <a:ext cx="2682213" cy="3312566"/>
          </a:xfrm>
          <a:prstGeom prst="rect">
            <a:avLst/>
          </a:prstGeom>
        </p:spPr>
      </p:pic>
      <p:sp>
        <p:nvSpPr>
          <p:cNvPr id="7" name="Ορθογώνιο 6"/>
          <p:cNvSpPr/>
          <p:nvPr/>
        </p:nvSpPr>
        <p:spPr>
          <a:xfrm>
            <a:off x="8407565" y="5387222"/>
            <a:ext cx="3478453" cy="369332"/>
          </a:xfrm>
          <a:prstGeom prst="rect">
            <a:avLst/>
          </a:prstGeom>
        </p:spPr>
        <p:txBody>
          <a:bodyPr wrap="none">
            <a:spAutoFit/>
          </a:bodyPr>
          <a:lstStyle/>
          <a:p>
            <a:r>
              <a:rPr lang="en-US" dirty="0"/>
              <a:t>https://conference.agroforestry.gr/</a:t>
            </a:r>
            <a:endParaRPr lang="el-GR" dirty="0"/>
          </a:p>
        </p:txBody>
      </p:sp>
    </p:spTree>
    <p:extLst>
      <p:ext uri="{BB962C8B-B14F-4D97-AF65-F5344CB8AC3E}">
        <p14:creationId xmlns:p14="http://schemas.microsoft.com/office/powerpoint/2010/main" val="27344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594359"/>
            <a:ext cx="3403600" cy="2499823"/>
          </a:xfrm>
        </p:spPr>
        <p:txBody>
          <a:bodyPr>
            <a:normAutofit fontScale="90000"/>
          </a:bodyPr>
          <a:lstStyle/>
          <a:p>
            <a:r>
              <a:rPr lang="el-GR" sz="2000" dirty="0">
                <a:solidFill>
                  <a:srgbClr val="FFFF00"/>
                </a:solidFill>
              </a:rPr>
              <a:t>Τα βουνά είναι οι μήτρες των νερών</a:t>
            </a:r>
            <a:r>
              <a:rPr lang="el-GR" sz="2000" dirty="0"/>
              <a:t>. Στα υψηλά λιβάδια πάνω από τ ο υψόμετρο των δασικών οικοτόπων γεννιούνται οι πηγές των ποταμών και των ορεινών ρεμάτων. Για τούτο οι μελέτες διαχείρισης των ποταμών περιλαμβάνουν τους υδροκρίτες, γίνονται σε επίπεδο λεκάνης απορροής από την πηγή </a:t>
            </a:r>
            <a:r>
              <a:rPr lang="el-GR" sz="2000" dirty="0" err="1"/>
              <a:t>ώς</a:t>
            </a:r>
            <a:r>
              <a:rPr lang="el-GR" sz="2000" dirty="0"/>
              <a:t> τις εκβολές των ποταμών στη θάλασσα</a:t>
            </a:r>
          </a:p>
        </p:txBody>
      </p:sp>
      <p:pic>
        <p:nvPicPr>
          <p:cNvPr id="6" name="Θέση περιεχομένου 5">
            <a:extLst>
              <a:ext uri="{FF2B5EF4-FFF2-40B4-BE49-F238E27FC236}">
                <a16:creationId xmlns:a16="http://schemas.microsoft.com/office/drawing/2014/main" id="{F779A84A-74B6-B73A-396F-50196FC075D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298877" y="303953"/>
            <a:ext cx="3893123" cy="2821094"/>
          </a:xfrm>
        </p:spPr>
      </p:pic>
      <p:sp>
        <p:nvSpPr>
          <p:cNvPr id="4" name="Θέση κειμένου 3"/>
          <p:cNvSpPr>
            <a:spLocks noGrp="1"/>
          </p:cNvSpPr>
          <p:nvPr>
            <p:ph type="body" sz="half" idx="2"/>
          </p:nvPr>
        </p:nvSpPr>
        <p:spPr/>
        <p:txBody>
          <a:bodyPr>
            <a:normAutofit lnSpcReduction="10000"/>
          </a:bodyPr>
          <a:lstStyle/>
          <a:p>
            <a:endParaRPr lang="el-GR" dirty="0"/>
          </a:p>
          <a:p>
            <a:endParaRPr lang="el-GR" dirty="0"/>
          </a:p>
          <a:p>
            <a:endParaRPr lang="el-GR" dirty="0"/>
          </a:p>
          <a:p>
            <a:endParaRPr lang="el-GR" dirty="0"/>
          </a:p>
          <a:p>
            <a:r>
              <a:rPr lang="en-US" dirty="0">
                <a:solidFill>
                  <a:srgbClr val="FFFF00"/>
                </a:solidFill>
              </a:rPr>
              <a:t>The mountains are the wombs of the waters</a:t>
            </a:r>
            <a:r>
              <a:rPr lang="en-US" dirty="0"/>
              <a:t>. In the high meadows above the altitude of forest habitats, the sources of rivers and mountain streams are born. For this reason, river management studies, including watersheds, are carried out at the level of the river basin from the source to the estuary to the sea.</a:t>
            </a:r>
            <a:endParaRPr lang="el-GR" dirty="0"/>
          </a:p>
        </p:txBody>
      </p:sp>
      <p:pic>
        <p:nvPicPr>
          <p:cNvPr id="8" name="Εικόνα 7">
            <a:extLst>
              <a:ext uri="{FF2B5EF4-FFF2-40B4-BE49-F238E27FC236}">
                <a16:creationId xmlns:a16="http://schemas.microsoft.com/office/drawing/2014/main" id="{A3C0801F-585D-19FF-8A69-593C40FBD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502" y="3478876"/>
            <a:ext cx="4505498" cy="3379124"/>
          </a:xfrm>
          <a:prstGeom prst="rect">
            <a:avLst/>
          </a:prstGeom>
        </p:spPr>
      </p:pic>
      <p:pic>
        <p:nvPicPr>
          <p:cNvPr id="10" name="Εικόνα 9">
            <a:extLst>
              <a:ext uri="{FF2B5EF4-FFF2-40B4-BE49-F238E27FC236}">
                <a16:creationId xmlns:a16="http://schemas.microsoft.com/office/drawing/2014/main" id="{FF3F4100-8BBC-82E8-FD5D-3844CFAF5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2" y="0"/>
            <a:ext cx="4572000" cy="6858000"/>
          </a:xfrm>
          <a:prstGeom prst="rect">
            <a:avLst/>
          </a:prstGeom>
        </p:spPr>
      </p:pic>
      <p:pic>
        <p:nvPicPr>
          <p:cNvPr id="12" name="Εικόνα 11">
            <a:extLst>
              <a:ext uri="{FF2B5EF4-FFF2-40B4-BE49-F238E27FC236}">
                <a16:creationId xmlns:a16="http://schemas.microsoft.com/office/drawing/2014/main" id="{28813F76-0D47-539C-26AA-53F445855548}"/>
              </a:ext>
            </a:extLst>
          </p:cNvPr>
          <p:cNvPicPr>
            <a:picLocks noChangeAspect="1"/>
          </p:cNvPicPr>
          <p:nvPr/>
        </p:nvPicPr>
        <p:blipFill>
          <a:blip r:embed="rId6"/>
          <a:stretch>
            <a:fillRect/>
          </a:stretch>
        </p:blipFill>
        <p:spPr>
          <a:xfrm>
            <a:off x="4138591" y="6580173"/>
            <a:ext cx="2381582" cy="200053"/>
          </a:xfrm>
          <a:prstGeom prst="rect">
            <a:avLst/>
          </a:prstGeom>
        </p:spPr>
      </p:pic>
      <p:pic>
        <p:nvPicPr>
          <p:cNvPr id="14" name="Εικόνα 13">
            <a:extLst>
              <a:ext uri="{FF2B5EF4-FFF2-40B4-BE49-F238E27FC236}">
                <a16:creationId xmlns:a16="http://schemas.microsoft.com/office/drawing/2014/main" id="{498334B3-E66B-E8CE-AECE-E3A8647B9889}"/>
              </a:ext>
            </a:extLst>
          </p:cNvPr>
          <p:cNvPicPr>
            <a:picLocks noChangeAspect="1"/>
          </p:cNvPicPr>
          <p:nvPr/>
        </p:nvPicPr>
        <p:blipFill>
          <a:blip r:embed="rId7"/>
          <a:stretch>
            <a:fillRect/>
          </a:stretch>
        </p:blipFill>
        <p:spPr>
          <a:xfrm>
            <a:off x="10268531" y="2903655"/>
            <a:ext cx="1924319" cy="190527"/>
          </a:xfrm>
          <a:prstGeom prst="rect">
            <a:avLst/>
          </a:prstGeom>
        </p:spPr>
      </p:pic>
      <p:pic>
        <p:nvPicPr>
          <p:cNvPr id="16" name="Εικόνα 15">
            <a:extLst>
              <a:ext uri="{FF2B5EF4-FFF2-40B4-BE49-F238E27FC236}">
                <a16:creationId xmlns:a16="http://schemas.microsoft.com/office/drawing/2014/main" id="{670882DA-7BAD-9983-10B9-5C311664A349}"/>
              </a:ext>
            </a:extLst>
          </p:cNvPr>
          <p:cNvPicPr>
            <a:picLocks noChangeAspect="1"/>
          </p:cNvPicPr>
          <p:nvPr/>
        </p:nvPicPr>
        <p:blipFill>
          <a:blip r:embed="rId8"/>
          <a:stretch>
            <a:fillRect/>
          </a:stretch>
        </p:blipFill>
        <p:spPr>
          <a:xfrm>
            <a:off x="10682918" y="6620878"/>
            <a:ext cx="1467055" cy="152421"/>
          </a:xfrm>
          <a:prstGeom prst="rect">
            <a:avLst/>
          </a:prstGeom>
        </p:spPr>
      </p:pic>
    </p:spTree>
    <p:extLst>
      <p:ext uri="{BB962C8B-B14F-4D97-AF65-F5344CB8AC3E}">
        <p14:creationId xmlns:p14="http://schemas.microsoft.com/office/powerpoint/2010/main" val="319136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B0892A-632F-B187-3443-2B302FC7D136}"/>
              </a:ext>
            </a:extLst>
          </p:cNvPr>
          <p:cNvSpPr>
            <a:spLocks noGrp="1"/>
          </p:cNvSpPr>
          <p:nvPr>
            <p:ph type="title"/>
          </p:nvPr>
        </p:nvSpPr>
        <p:spPr/>
        <p:txBody>
          <a:bodyPr>
            <a:normAutofit/>
          </a:bodyPr>
          <a:lstStyle/>
          <a:p>
            <a:r>
              <a:rPr lang="el-GR" sz="2000" dirty="0"/>
              <a:t>Οι λευκές- </a:t>
            </a:r>
            <a:r>
              <a:rPr lang="el-GR" sz="2000" dirty="0" err="1"/>
              <a:t>χιονοσκέπαστες</a:t>
            </a:r>
            <a:r>
              <a:rPr lang="el-GR" sz="2000" dirty="0"/>
              <a:t> κορυφές των βουνών της Ευρυτανίας εγγυώνται τον υδρολογικό κύκλο, σε επιφανειακά και υπόγεια ύδατα</a:t>
            </a:r>
          </a:p>
        </p:txBody>
      </p:sp>
      <p:pic>
        <p:nvPicPr>
          <p:cNvPr id="6" name="Θέση περιεχομένου 5">
            <a:extLst>
              <a:ext uri="{FF2B5EF4-FFF2-40B4-BE49-F238E27FC236}">
                <a16:creationId xmlns:a16="http://schemas.microsoft.com/office/drawing/2014/main" id="{61E3DBE8-9266-F983-1EAF-625492C1BD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60995" y="118689"/>
            <a:ext cx="7907021" cy="5238401"/>
          </a:xfrm>
        </p:spPr>
      </p:pic>
      <p:sp>
        <p:nvSpPr>
          <p:cNvPr id="4" name="Θέση κειμένου 3">
            <a:extLst>
              <a:ext uri="{FF2B5EF4-FFF2-40B4-BE49-F238E27FC236}">
                <a16:creationId xmlns:a16="http://schemas.microsoft.com/office/drawing/2014/main" id="{AAAAD129-4218-F08E-E1C9-8FC803CF5F5B}"/>
              </a:ext>
            </a:extLst>
          </p:cNvPr>
          <p:cNvSpPr>
            <a:spLocks noGrp="1"/>
          </p:cNvSpPr>
          <p:nvPr>
            <p:ph type="body" sz="half" idx="2"/>
          </p:nvPr>
        </p:nvSpPr>
        <p:spPr/>
        <p:txBody>
          <a:bodyPr>
            <a:normAutofit/>
          </a:bodyPr>
          <a:lstStyle/>
          <a:p>
            <a:endParaRPr lang="el-GR" sz="2000" dirty="0"/>
          </a:p>
          <a:p>
            <a:endParaRPr lang="el-GR" sz="2000" dirty="0"/>
          </a:p>
          <a:p>
            <a:endParaRPr lang="el-GR" sz="2000" dirty="0"/>
          </a:p>
          <a:p>
            <a:endParaRPr lang="el-GR" sz="2000" dirty="0"/>
          </a:p>
          <a:p>
            <a:r>
              <a:rPr lang="en-US" sz="2000" dirty="0"/>
              <a:t>The white snow-covered peaks of the mountains of Evrytania guarantee the hydrological cycle, in surface and groundwater.</a:t>
            </a:r>
            <a:endParaRPr lang="el-GR" sz="2000" dirty="0"/>
          </a:p>
        </p:txBody>
      </p:sp>
      <p:pic>
        <p:nvPicPr>
          <p:cNvPr id="8" name="Εικόνα 7">
            <a:extLst>
              <a:ext uri="{FF2B5EF4-FFF2-40B4-BE49-F238E27FC236}">
                <a16:creationId xmlns:a16="http://schemas.microsoft.com/office/drawing/2014/main" id="{09CCE407-3376-F5C0-3988-0EF887726F3E}"/>
              </a:ext>
            </a:extLst>
          </p:cNvPr>
          <p:cNvPicPr>
            <a:picLocks noChangeAspect="1"/>
          </p:cNvPicPr>
          <p:nvPr/>
        </p:nvPicPr>
        <p:blipFill>
          <a:blip r:embed="rId3"/>
          <a:stretch>
            <a:fillRect/>
          </a:stretch>
        </p:blipFill>
        <p:spPr>
          <a:xfrm>
            <a:off x="5303898" y="5800436"/>
            <a:ext cx="5521119" cy="497841"/>
          </a:xfrm>
          <a:prstGeom prst="rect">
            <a:avLst/>
          </a:prstGeom>
        </p:spPr>
      </p:pic>
    </p:spTree>
    <p:extLst>
      <p:ext uri="{BB962C8B-B14F-4D97-AF65-F5344CB8AC3E}">
        <p14:creationId xmlns:p14="http://schemas.microsoft.com/office/powerpoint/2010/main" val="324007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CA0F8FB2-E34A-8D9A-0A49-1F7AC2A70378}"/>
              </a:ext>
            </a:extLst>
          </p:cNvPr>
          <p:cNvSpPr>
            <a:spLocks noGrp="1"/>
          </p:cNvSpPr>
          <p:nvPr>
            <p:ph type="title"/>
          </p:nvPr>
        </p:nvSpPr>
        <p:spPr>
          <a:xfrm>
            <a:off x="1450108" y="286604"/>
            <a:ext cx="9705571" cy="590851"/>
          </a:xfrm>
        </p:spPr>
        <p:txBody>
          <a:bodyPr>
            <a:normAutofit/>
          </a:bodyPr>
          <a:lstStyle/>
          <a:p>
            <a:pPr algn="ctr"/>
            <a:r>
              <a:rPr lang="en-US" sz="2800" dirty="0"/>
              <a:t>mountain streams and rivers feed the river </a:t>
            </a:r>
            <a:r>
              <a:rPr lang="en-US" sz="2800" dirty="0" err="1"/>
              <a:t>Acheloos</a:t>
            </a:r>
            <a:endParaRPr lang="el-GR" sz="2800" dirty="0"/>
          </a:p>
        </p:txBody>
      </p:sp>
      <p:pic>
        <p:nvPicPr>
          <p:cNvPr id="6" name="Εικόνα 5">
            <a:extLst>
              <a:ext uri="{FF2B5EF4-FFF2-40B4-BE49-F238E27FC236}">
                <a16:creationId xmlns:a16="http://schemas.microsoft.com/office/drawing/2014/main" id="{A59CACFA-6B7C-BBE0-4C32-E2F9D34008B6}"/>
              </a:ext>
            </a:extLst>
          </p:cNvPr>
          <p:cNvPicPr>
            <a:picLocks noChangeAspect="1"/>
          </p:cNvPicPr>
          <p:nvPr/>
        </p:nvPicPr>
        <p:blipFill>
          <a:blip r:embed="rId2"/>
          <a:stretch>
            <a:fillRect/>
          </a:stretch>
        </p:blipFill>
        <p:spPr>
          <a:xfrm>
            <a:off x="757381" y="1111044"/>
            <a:ext cx="3651047" cy="4874833"/>
          </a:xfrm>
          <a:prstGeom prst="rect">
            <a:avLst/>
          </a:prstGeom>
        </p:spPr>
      </p:pic>
      <p:pic>
        <p:nvPicPr>
          <p:cNvPr id="7" name="Εικόνα 6">
            <a:extLst>
              <a:ext uri="{FF2B5EF4-FFF2-40B4-BE49-F238E27FC236}">
                <a16:creationId xmlns:a16="http://schemas.microsoft.com/office/drawing/2014/main" id="{EF890E25-FD14-1B6B-32A3-F0BDE0678EF5}"/>
              </a:ext>
            </a:extLst>
          </p:cNvPr>
          <p:cNvPicPr>
            <a:picLocks noChangeAspect="1"/>
          </p:cNvPicPr>
          <p:nvPr/>
        </p:nvPicPr>
        <p:blipFill>
          <a:blip r:embed="rId3"/>
          <a:stretch>
            <a:fillRect/>
          </a:stretch>
        </p:blipFill>
        <p:spPr>
          <a:xfrm>
            <a:off x="4965303" y="1111044"/>
            <a:ext cx="6301213" cy="4874833"/>
          </a:xfrm>
          <a:prstGeom prst="rect">
            <a:avLst/>
          </a:prstGeom>
        </p:spPr>
      </p:pic>
      <p:pic>
        <p:nvPicPr>
          <p:cNvPr id="11" name="Εικόνα 10">
            <a:extLst>
              <a:ext uri="{FF2B5EF4-FFF2-40B4-BE49-F238E27FC236}">
                <a16:creationId xmlns:a16="http://schemas.microsoft.com/office/drawing/2014/main" id="{B36DF1F5-18DD-1CD8-3C3D-9E5749C1839C}"/>
              </a:ext>
            </a:extLst>
          </p:cNvPr>
          <p:cNvPicPr>
            <a:picLocks noChangeAspect="1"/>
          </p:cNvPicPr>
          <p:nvPr/>
        </p:nvPicPr>
        <p:blipFill>
          <a:blip r:embed="rId4"/>
          <a:stretch>
            <a:fillRect/>
          </a:stretch>
        </p:blipFill>
        <p:spPr>
          <a:xfrm>
            <a:off x="835742" y="5632640"/>
            <a:ext cx="2133898" cy="228632"/>
          </a:xfrm>
          <a:prstGeom prst="rect">
            <a:avLst/>
          </a:prstGeom>
        </p:spPr>
      </p:pic>
      <p:pic>
        <p:nvPicPr>
          <p:cNvPr id="13" name="Εικόνα 12">
            <a:extLst>
              <a:ext uri="{FF2B5EF4-FFF2-40B4-BE49-F238E27FC236}">
                <a16:creationId xmlns:a16="http://schemas.microsoft.com/office/drawing/2014/main" id="{8AD94399-2B8C-46A7-FB62-F34263B8A185}"/>
              </a:ext>
            </a:extLst>
          </p:cNvPr>
          <p:cNvPicPr>
            <a:picLocks noChangeAspect="1"/>
          </p:cNvPicPr>
          <p:nvPr/>
        </p:nvPicPr>
        <p:blipFill>
          <a:blip r:embed="rId5"/>
          <a:stretch>
            <a:fillRect/>
          </a:stretch>
        </p:blipFill>
        <p:spPr>
          <a:xfrm>
            <a:off x="5238797" y="5598004"/>
            <a:ext cx="1400370" cy="238158"/>
          </a:xfrm>
          <a:prstGeom prst="rect">
            <a:avLst/>
          </a:prstGeom>
        </p:spPr>
      </p:pic>
      <p:pic>
        <p:nvPicPr>
          <p:cNvPr id="15" name="Εικόνα 14">
            <a:extLst>
              <a:ext uri="{FF2B5EF4-FFF2-40B4-BE49-F238E27FC236}">
                <a16:creationId xmlns:a16="http://schemas.microsoft.com/office/drawing/2014/main" id="{25D00356-C38E-2A4B-30F5-83D203D4C72A}"/>
              </a:ext>
            </a:extLst>
          </p:cNvPr>
          <p:cNvPicPr>
            <a:picLocks noChangeAspect="1"/>
          </p:cNvPicPr>
          <p:nvPr/>
        </p:nvPicPr>
        <p:blipFill>
          <a:blip r:embed="rId6"/>
          <a:stretch>
            <a:fillRect/>
          </a:stretch>
        </p:blipFill>
        <p:spPr>
          <a:xfrm>
            <a:off x="8115909" y="6447553"/>
            <a:ext cx="3896269" cy="247685"/>
          </a:xfrm>
          <a:prstGeom prst="rect">
            <a:avLst/>
          </a:prstGeom>
        </p:spPr>
      </p:pic>
    </p:spTree>
    <p:extLst>
      <p:ext uri="{BB962C8B-B14F-4D97-AF65-F5344CB8AC3E}">
        <p14:creationId xmlns:p14="http://schemas.microsoft.com/office/powerpoint/2010/main" val="2264742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C247DB17-EAC7-0640-8C3B-E4262E85C999}"/>
              </a:ext>
            </a:extLst>
          </p:cNvPr>
          <p:cNvSpPr>
            <a:spLocks noGrp="1"/>
          </p:cNvSpPr>
          <p:nvPr>
            <p:ph type="title"/>
          </p:nvPr>
        </p:nvSpPr>
        <p:spPr/>
        <p:txBody>
          <a:bodyPr>
            <a:normAutofit fontScale="90000"/>
          </a:bodyPr>
          <a:lstStyle/>
          <a:p>
            <a:r>
              <a:rPr lang="el-GR" sz="2000" dirty="0"/>
              <a:t>Η ορεινή Ευρυτανία διαθέτει </a:t>
            </a:r>
            <a:r>
              <a:rPr lang="el-GR" sz="2000" dirty="0">
                <a:solidFill>
                  <a:srgbClr val="FFFF00"/>
                </a:solidFill>
              </a:rPr>
              <a:t>πλούσιο υδρογραφικό δίκτυο </a:t>
            </a:r>
            <a:r>
              <a:rPr lang="el-GR" sz="2000" dirty="0"/>
              <a:t>ορεινών ρεμάτων και ποταμών, για τούτο επιλέχθηκε για τη δημιουργία φράγματος. Το φράγμα ορίστηκε στον μέσο ρου του Αχελώου, </a:t>
            </a:r>
            <a:r>
              <a:rPr lang="el-GR" sz="2000" dirty="0">
                <a:solidFill>
                  <a:srgbClr val="FFFF00"/>
                </a:solidFill>
              </a:rPr>
              <a:t>όπου υπήρχε η πιο ανοιχτή κοιλάδα.</a:t>
            </a:r>
          </a:p>
        </p:txBody>
      </p:sp>
      <p:pic>
        <p:nvPicPr>
          <p:cNvPr id="6" name="Θέση περιεχομένου 5">
            <a:extLst>
              <a:ext uri="{FF2B5EF4-FFF2-40B4-BE49-F238E27FC236}">
                <a16:creationId xmlns:a16="http://schemas.microsoft.com/office/drawing/2014/main" id="{90808514-7CBB-33BB-7335-0589C4B875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8210" y="0"/>
            <a:ext cx="8113790" cy="5742885"/>
          </a:xfrm>
        </p:spPr>
      </p:pic>
      <p:sp>
        <p:nvSpPr>
          <p:cNvPr id="5" name="Θέση κειμένου 4">
            <a:extLst>
              <a:ext uri="{FF2B5EF4-FFF2-40B4-BE49-F238E27FC236}">
                <a16:creationId xmlns:a16="http://schemas.microsoft.com/office/drawing/2014/main" id="{51B41EEB-508B-C8E2-A384-B3D3D6E6BC85}"/>
              </a:ext>
            </a:extLst>
          </p:cNvPr>
          <p:cNvSpPr>
            <a:spLocks noGrp="1"/>
          </p:cNvSpPr>
          <p:nvPr>
            <p:ph type="body" sz="half" idx="2"/>
          </p:nvPr>
        </p:nvSpPr>
        <p:spPr/>
        <p:txBody>
          <a:bodyPr>
            <a:normAutofit lnSpcReduction="10000"/>
          </a:bodyPr>
          <a:lstStyle/>
          <a:p>
            <a:endParaRPr lang="el-GR" sz="2000" dirty="0"/>
          </a:p>
          <a:p>
            <a:endParaRPr lang="el-GR" sz="2000" dirty="0"/>
          </a:p>
          <a:p>
            <a:r>
              <a:rPr lang="en-US" sz="2000" dirty="0"/>
              <a:t>The mountainous Evrytania has a </a:t>
            </a:r>
            <a:r>
              <a:rPr lang="en-US" sz="2000" dirty="0">
                <a:solidFill>
                  <a:srgbClr val="FFFF00"/>
                </a:solidFill>
              </a:rPr>
              <a:t>rich hydrographic network </a:t>
            </a:r>
            <a:r>
              <a:rPr lang="en-US" sz="2000" dirty="0"/>
              <a:t>of mountain streams and rivers, which is why it was chosen for the creation of a dam. The dam was set in the middle course of the </a:t>
            </a:r>
            <a:r>
              <a:rPr lang="en-US" sz="2000" dirty="0" err="1"/>
              <a:t>Acheloos</a:t>
            </a:r>
            <a:r>
              <a:rPr lang="en-US" sz="2000" dirty="0"/>
              <a:t>, where </a:t>
            </a:r>
            <a:r>
              <a:rPr lang="en-US" sz="2000" dirty="0">
                <a:solidFill>
                  <a:srgbClr val="FFFF00"/>
                </a:solidFill>
              </a:rPr>
              <a:t>the most open valley existed.</a:t>
            </a:r>
            <a:endParaRPr lang="el-GR" sz="2000" dirty="0">
              <a:solidFill>
                <a:srgbClr val="FFFF00"/>
              </a:solidFill>
            </a:endParaRPr>
          </a:p>
        </p:txBody>
      </p:sp>
      <p:sp>
        <p:nvSpPr>
          <p:cNvPr id="8" name="TextBox 7">
            <a:extLst>
              <a:ext uri="{FF2B5EF4-FFF2-40B4-BE49-F238E27FC236}">
                <a16:creationId xmlns:a16="http://schemas.microsoft.com/office/drawing/2014/main" id="{4B811547-6902-CE59-A0B6-2AB21E11806D}"/>
              </a:ext>
            </a:extLst>
          </p:cNvPr>
          <p:cNvSpPr txBox="1"/>
          <p:nvPr/>
        </p:nvSpPr>
        <p:spPr>
          <a:xfrm>
            <a:off x="4414200" y="5843539"/>
            <a:ext cx="7441809" cy="1200329"/>
          </a:xfrm>
          <a:prstGeom prst="rect">
            <a:avLst/>
          </a:prstGeom>
          <a:noFill/>
        </p:spPr>
        <p:txBody>
          <a:bodyPr wrap="square">
            <a:spAutoFit/>
          </a:bodyPr>
          <a:lstStyle/>
          <a:p>
            <a:r>
              <a:rPr lang="en-US" dirty="0">
                <a:hlinkClick r:id="rId3"/>
              </a:rPr>
              <a:t>https://eyrytixn.blogspot.com/search?q=%CF%86%CF%81%CE%AC%CE%B3%CE%BC%CE%B1+%CE%BB%CE%AF%CE%BC%CE%BD%CE%B7+%CE%9A%CF%81%CE%B5%CE%BC%CE%B1%CF%83%CF%84%CF%8E%CE%BD</a:t>
            </a:r>
            <a:endParaRPr lang="el-GR" dirty="0"/>
          </a:p>
          <a:p>
            <a:endParaRPr lang="el-GR" dirty="0"/>
          </a:p>
        </p:txBody>
      </p:sp>
    </p:spTree>
    <p:extLst>
      <p:ext uri="{BB962C8B-B14F-4D97-AF65-F5344CB8AC3E}">
        <p14:creationId xmlns:p14="http://schemas.microsoft.com/office/powerpoint/2010/main" val="3511148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000" dirty="0"/>
              <a:t>Το φράγμα δεν είναι μόνο ένα κολοσσιαίο έργο. Η κατασκευή του συνεργεί στη γένεση ενός καινούργιου τοπίου, καθώς </a:t>
            </a:r>
            <a:r>
              <a:rPr lang="el-GR" sz="2000" dirty="0">
                <a:solidFill>
                  <a:srgbClr val="FFFF00"/>
                </a:solidFill>
              </a:rPr>
              <a:t>η τεχνητή λίμνη δημιουργεί απρόβλεπτους νέους φυσικούς συσχετισμούς. </a:t>
            </a:r>
          </a:p>
        </p:txBody>
      </p:sp>
      <p:pic>
        <p:nvPicPr>
          <p:cNvPr id="6" name="Θέση περιεχομένου 5">
            <a:extLst>
              <a:ext uri="{FF2B5EF4-FFF2-40B4-BE49-F238E27FC236}">
                <a16:creationId xmlns:a16="http://schemas.microsoft.com/office/drawing/2014/main" id="{40FBF2A0-6E0C-0E66-01F0-AA3587526F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57004" y="0"/>
            <a:ext cx="8134996" cy="5328423"/>
          </a:xfrm>
        </p:spPr>
      </p:pic>
      <p:sp>
        <p:nvSpPr>
          <p:cNvPr id="4" name="Θέση κειμένου 3"/>
          <p:cNvSpPr>
            <a:spLocks noGrp="1"/>
          </p:cNvSpPr>
          <p:nvPr>
            <p:ph type="body" sz="half" idx="2"/>
          </p:nvPr>
        </p:nvSpPr>
        <p:spPr/>
        <p:txBody>
          <a:bodyPr>
            <a:normAutofit/>
          </a:bodyPr>
          <a:lstStyle/>
          <a:p>
            <a:endParaRPr lang="en-US" sz="2000" dirty="0"/>
          </a:p>
          <a:p>
            <a:endParaRPr lang="en-US" sz="2000" dirty="0"/>
          </a:p>
          <a:p>
            <a:endParaRPr lang="en-US" sz="2000" dirty="0"/>
          </a:p>
          <a:p>
            <a:r>
              <a:rPr lang="en-US" sz="2000" dirty="0"/>
              <a:t>The dam is not only a colossal project. Its construction contributes to the creation of a new landscape, as </a:t>
            </a:r>
            <a:r>
              <a:rPr lang="en-US" sz="2000" dirty="0">
                <a:solidFill>
                  <a:srgbClr val="FFFF00"/>
                </a:solidFill>
              </a:rPr>
              <a:t>the artificial lake creates unpredictable new natural correlations</a:t>
            </a:r>
            <a:r>
              <a:rPr lang="en-US" sz="2000" dirty="0"/>
              <a:t>.</a:t>
            </a:r>
            <a:endParaRPr lang="el-GR" sz="2000" dirty="0"/>
          </a:p>
        </p:txBody>
      </p:sp>
      <p:pic>
        <p:nvPicPr>
          <p:cNvPr id="8" name="Εικόνα 7">
            <a:extLst>
              <a:ext uri="{FF2B5EF4-FFF2-40B4-BE49-F238E27FC236}">
                <a16:creationId xmlns:a16="http://schemas.microsoft.com/office/drawing/2014/main" id="{80C2CC6A-3455-CB35-F19A-A154CC085802}"/>
              </a:ext>
            </a:extLst>
          </p:cNvPr>
          <p:cNvPicPr>
            <a:picLocks noChangeAspect="1"/>
          </p:cNvPicPr>
          <p:nvPr/>
        </p:nvPicPr>
        <p:blipFill>
          <a:blip r:embed="rId3"/>
          <a:stretch>
            <a:fillRect/>
          </a:stretch>
        </p:blipFill>
        <p:spPr>
          <a:xfrm>
            <a:off x="4353487" y="5823495"/>
            <a:ext cx="7381313" cy="352221"/>
          </a:xfrm>
          <a:prstGeom prst="rect">
            <a:avLst/>
          </a:prstGeom>
        </p:spPr>
      </p:pic>
    </p:spTree>
    <p:extLst>
      <p:ext uri="{BB962C8B-B14F-4D97-AF65-F5344CB8AC3E}">
        <p14:creationId xmlns:p14="http://schemas.microsoft.com/office/powerpoint/2010/main" val="255625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175E28-7AD5-212F-A0DC-A4F2FF081055}"/>
              </a:ext>
            </a:extLst>
          </p:cNvPr>
          <p:cNvSpPr>
            <a:spLocks noGrp="1"/>
          </p:cNvSpPr>
          <p:nvPr>
            <p:ph type="title"/>
          </p:nvPr>
        </p:nvSpPr>
        <p:spPr/>
        <p:txBody>
          <a:bodyPr>
            <a:normAutofit/>
          </a:bodyPr>
          <a:lstStyle/>
          <a:p>
            <a:r>
              <a:rPr lang="en-US" sz="2000" dirty="0"/>
              <a:t>A</a:t>
            </a:r>
            <a:r>
              <a:rPr lang="el-GR" sz="2000" dirty="0" err="1"/>
              <a:t>ναπάντητα</a:t>
            </a:r>
            <a:r>
              <a:rPr lang="el-GR" sz="2000" dirty="0"/>
              <a:t> ερωτήματα κατά πόσο ορίζεται φυσικό τοπίο αυτό που απαρτίζεται από φυσικά στοιχεία αλλά </a:t>
            </a:r>
            <a:r>
              <a:rPr lang="el-GR" sz="2000" dirty="0">
                <a:solidFill>
                  <a:srgbClr val="FFFF00"/>
                </a:solidFill>
              </a:rPr>
              <a:t>δεν είναι, όμως, αποτέλεσμα φυσικής διαδικασίας.</a:t>
            </a:r>
          </a:p>
        </p:txBody>
      </p:sp>
      <p:pic>
        <p:nvPicPr>
          <p:cNvPr id="6" name="Θέση περιεχομένου 5">
            <a:extLst>
              <a:ext uri="{FF2B5EF4-FFF2-40B4-BE49-F238E27FC236}">
                <a16:creationId xmlns:a16="http://schemas.microsoft.com/office/drawing/2014/main" id="{4FA2A6A0-D6B0-4089-1984-04F62B510DC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20640" y="0"/>
            <a:ext cx="5141381" cy="6855174"/>
          </a:xfrm>
        </p:spPr>
      </p:pic>
      <p:sp>
        <p:nvSpPr>
          <p:cNvPr id="4" name="Θέση κειμένου 3">
            <a:extLst>
              <a:ext uri="{FF2B5EF4-FFF2-40B4-BE49-F238E27FC236}">
                <a16:creationId xmlns:a16="http://schemas.microsoft.com/office/drawing/2014/main" id="{0C9ED100-9B5E-AD0B-3091-3E558A7F4B91}"/>
              </a:ext>
            </a:extLst>
          </p:cNvPr>
          <p:cNvSpPr>
            <a:spLocks noGrp="1"/>
          </p:cNvSpPr>
          <p:nvPr>
            <p:ph type="body" sz="half" idx="2"/>
          </p:nvPr>
        </p:nvSpPr>
        <p:spPr/>
        <p:txBody>
          <a:bodyPr>
            <a:normAutofit lnSpcReduction="10000"/>
          </a:bodyPr>
          <a:lstStyle/>
          <a:p>
            <a:endParaRPr lang="en-US" sz="2000" dirty="0"/>
          </a:p>
          <a:p>
            <a:endParaRPr lang="en-US" sz="2000" dirty="0"/>
          </a:p>
          <a:p>
            <a:endParaRPr lang="en-US" sz="2000" dirty="0"/>
          </a:p>
          <a:p>
            <a:endParaRPr lang="en-US" sz="2000" dirty="0"/>
          </a:p>
          <a:p>
            <a:r>
              <a:rPr lang="en-US" sz="2000" dirty="0"/>
              <a:t>Unanswered questions as to whether a natural landscape is defined as that which is composed of natural elements but </a:t>
            </a:r>
            <a:r>
              <a:rPr lang="en-US" sz="2000" dirty="0">
                <a:solidFill>
                  <a:srgbClr val="FFFF00"/>
                </a:solidFill>
              </a:rPr>
              <a:t>is not the result of a natural process</a:t>
            </a:r>
            <a:r>
              <a:rPr lang="en-US" sz="2000" dirty="0"/>
              <a:t>. </a:t>
            </a:r>
            <a:endParaRPr lang="el-GR" sz="2000" dirty="0"/>
          </a:p>
        </p:txBody>
      </p:sp>
    </p:spTree>
    <p:extLst>
      <p:ext uri="{BB962C8B-B14F-4D97-AF65-F5344CB8AC3E}">
        <p14:creationId xmlns:p14="http://schemas.microsoft.com/office/powerpoint/2010/main" val="64422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a:bodyPr>
          <a:lstStyle/>
          <a:p>
            <a:r>
              <a:rPr lang="el-GR" sz="2000" dirty="0"/>
              <a:t>Ας προσεγγίσουμε το φυσικό χώρο που επιλέχθηκε από τους σχεδιαστές του φράγματος στη δεκαετία του 1960. Πρόκειται για μια φυσική περιοχή στη </a:t>
            </a:r>
            <a:r>
              <a:rPr lang="el-GR" sz="2000" dirty="0">
                <a:solidFill>
                  <a:srgbClr val="FFFF00"/>
                </a:solidFill>
              </a:rPr>
              <a:t>λεκάνη απορροής του μεγάλου ποταμού Αχελώου. </a:t>
            </a:r>
          </a:p>
        </p:txBody>
      </p:sp>
      <p:sp>
        <p:nvSpPr>
          <p:cNvPr id="6" name="Θέση περιεχομένου 5"/>
          <p:cNvSpPr>
            <a:spLocks noGrp="1"/>
          </p:cNvSpPr>
          <p:nvPr>
            <p:ph idx="1"/>
          </p:nvPr>
        </p:nvSpPr>
        <p:spPr>
          <a:xfrm>
            <a:off x="7296912" y="5861304"/>
            <a:ext cx="4526280" cy="649224"/>
          </a:xfrm>
        </p:spPr>
        <p:txBody>
          <a:bodyPr>
            <a:normAutofit/>
          </a:bodyPr>
          <a:lstStyle/>
          <a:p>
            <a:r>
              <a:rPr lang="el-GR" sz="1100" i="1" dirty="0"/>
              <a:t>ΠΗΓΗ: 2</a:t>
            </a:r>
            <a:r>
              <a:rPr lang="el-GR" sz="1100" i="1" baseline="30000" dirty="0"/>
              <a:t>η</a:t>
            </a:r>
            <a:r>
              <a:rPr lang="el-GR" sz="1100" i="1" dirty="0"/>
              <a:t> Αναθεώρηση του Σχεδίου Διαχείρισης Λεκανών Απορροής Ποταμών</a:t>
            </a:r>
          </a:p>
          <a:p>
            <a:r>
              <a:rPr lang="el-GR" sz="1100" i="1" dirty="0"/>
              <a:t>του Υδατικού Διαμερίσματος Δυτικής Στερεάς Ελλάδας </a:t>
            </a:r>
            <a:r>
              <a:rPr lang="en-US" sz="1100" i="1" dirty="0"/>
              <a:t>(EL04</a:t>
            </a:r>
            <a:r>
              <a:rPr lang="en-US" sz="1000" dirty="0"/>
              <a:t>) </a:t>
            </a:r>
            <a:endParaRPr lang="el-GR" sz="1000" dirty="0"/>
          </a:p>
        </p:txBody>
      </p:sp>
      <p:sp>
        <p:nvSpPr>
          <p:cNvPr id="7" name="Θέση κειμένου 6"/>
          <p:cNvSpPr>
            <a:spLocks noGrp="1"/>
          </p:cNvSpPr>
          <p:nvPr>
            <p:ph type="body" sz="half" idx="2"/>
          </p:nvPr>
        </p:nvSpPr>
        <p:spPr/>
        <p:txBody>
          <a:bodyPr>
            <a:normAutofit fontScale="85000" lnSpcReduction="20000"/>
          </a:bodyPr>
          <a:lstStyle/>
          <a:p>
            <a:endParaRPr lang="en-US" dirty="0"/>
          </a:p>
          <a:p>
            <a:endParaRPr lang="en-US" dirty="0"/>
          </a:p>
          <a:p>
            <a:endParaRPr lang="en-US" dirty="0"/>
          </a:p>
          <a:p>
            <a:endParaRPr lang="en-US" dirty="0"/>
          </a:p>
          <a:p>
            <a:endParaRPr lang="en-US" dirty="0"/>
          </a:p>
          <a:p>
            <a:r>
              <a:rPr lang="en-US" sz="2200" dirty="0"/>
              <a:t>Let's approach the physical space chosen by the designers of the dam in the 1960s. It is a natural area in the catchment area of the great river </a:t>
            </a:r>
            <a:r>
              <a:rPr lang="en-US" sz="2200" dirty="0" err="1">
                <a:solidFill>
                  <a:schemeClr val="bg1"/>
                </a:solidFill>
              </a:rPr>
              <a:t>Acheloos</a:t>
            </a:r>
            <a:r>
              <a:rPr lang="en-US" sz="2200" dirty="0">
                <a:solidFill>
                  <a:schemeClr val="bg1"/>
                </a:solidFill>
              </a:rPr>
              <a:t>.</a:t>
            </a:r>
            <a:r>
              <a:rPr lang="en-US" sz="2200" dirty="0"/>
              <a:t> </a:t>
            </a:r>
            <a:r>
              <a:rPr lang="en-US" sz="2200" dirty="0">
                <a:solidFill>
                  <a:srgbClr val="FFFF00"/>
                </a:solidFill>
              </a:rPr>
              <a:t>A natural area in the catchment area of the great river </a:t>
            </a:r>
            <a:r>
              <a:rPr lang="en-US" sz="2200" dirty="0" err="1">
                <a:solidFill>
                  <a:srgbClr val="FFFF00"/>
                </a:solidFill>
              </a:rPr>
              <a:t>Acheloos</a:t>
            </a:r>
            <a:endParaRPr lang="el-GR" sz="2200" dirty="0">
              <a:solidFill>
                <a:srgbClr val="FFFF00"/>
              </a:solidFill>
            </a:endParaRPr>
          </a:p>
        </p:txBody>
      </p:sp>
      <p:pic>
        <p:nvPicPr>
          <p:cNvPr id="4" name="Εικόνα 3"/>
          <p:cNvPicPr>
            <a:picLocks noChangeAspect="1"/>
          </p:cNvPicPr>
          <p:nvPr/>
        </p:nvPicPr>
        <p:blipFill>
          <a:blip r:embed="rId2"/>
          <a:stretch>
            <a:fillRect/>
          </a:stretch>
        </p:blipFill>
        <p:spPr>
          <a:xfrm>
            <a:off x="4197742" y="50322"/>
            <a:ext cx="7753465" cy="5362986"/>
          </a:xfrm>
          <a:prstGeom prst="rect">
            <a:avLst/>
          </a:prstGeom>
        </p:spPr>
      </p:pic>
    </p:spTree>
    <p:extLst>
      <p:ext uri="{BB962C8B-B14F-4D97-AF65-F5344CB8AC3E}">
        <p14:creationId xmlns:p14="http://schemas.microsoft.com/office/powerpoint/2010/main" val="625865570"/>
      </p:ext>
    </p:extLst>
  </p:cSld>
  <p:clrMapOvr>
    <a:masterClrMapping/>
  </p:clrMapOvr>
</p:sld>
</file>

<file path=ppt/theme/theme1.xml><?xml version="1.0" encoding="utf-8"?>
<a:theme xmlns:a="http://schemas.openxmlformats.org/drawingml/2006/main" name="Ανασκόπηση">
  <a:themeElements>
    <a:clrScheme name="Ανασκόπηση">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Ανασκόπηση">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262</TotalTime>
  <Words>1142</Words>
  <Application>Microsoft Office PowerPoint</Application>
  <PresentationFormat>Ευρεία οθόνη</PresentationFormat>
  <Paragraphs>109</Paragraphs>
  <Slides>20</Slides>
  <Notes>1</Notes>
  <HiddenSlides>0</HiddenSlides>
  <MMClips>0</MMClips>
  <ScaleCrop>false</ScaleCrop>
  <HeadingPairs>
    <vt:vector size="6" baseType="variant">
      <vt:variant>
        <vt:lpstr>Γραμματοσειρές που χρησιμοποιούνται</vt:lpstr>
      </vt:variant>
      <vt:variant>
        <vt:i4>2</vt:i4>
      </vt:variant>
      <vt:variant>
        <vt:lpstr>Θέμα</vt:lpstr>
      </vt:variant>
      <vt:variant>
        <vt:i4>1</vt:i4>
      </vt:variant>
      <vt:variant>
        <vt:lpstr>Τίτλοι διαφανειών</vt:lpstr>
      </vt:variant>
      <vt:variant>
        <vt:i4>20</vt:i4>
      </vt:variant>
    </vt:vector>
  </HeadingPairs>
  <TitlesOfParts>
    <vt:vector size="23" baseType="lpstr">
      <vt:lpstr>Calibri</vt:lpstr>
      <vt:lpstr>Calibri Light</vt:lpstr>
      <vt:lpstr>Ανασκόπηση</vt:lpstr>
      <vt:lpstr>«Cremaston Dam: social and cultural ecology (sociospatial effects) of the natural upland area  after its construction» </vt:lpstr>
      <vt:lpstr>Τhe mountainous area of Evrytania at the southern end of the Pindos mountain range</vt:lpstr>
      <vt:lpstr>Τα βουνά είναι οι μήτρες των νερών. Στα υψηλά λιβάδια πάνω από τ ο υψόμετρο των δασικών οικοτόπων γεννιούνται οι πηγές των ποταμών και των ορεινών ρεμάτων. Για τούτο οι μελέτες διαχείρισης των ποταμών περιλαμβάνουν τους υδροκρίτες, γίνονται σε επίπεδο λεκάνης απορροής από την πηγή ώς τις εκβολές των ποταμών στη θάλασσα</vt:lpstr>
      <vt:lpstr>Οι λευκές- χιονοσκέπαστες κορυφές των βουνών της Ευρυτανίας εγγυώνται τον υδρολογικό κύκλο, σε επιφανειακά και υπόγεια ύδατα</vt:lpstr>
      <vt:lpstr>mountain streams and rivers feed the river Acheloos</vt:lpstr>
      <vt:lpstr>Η ορεινή Ευρυτανία διαθέτει πλούσιο υδρογραφικό δίκτυο ορεινών ρεμάτων και ποταμών, για τούτο επιλέχθηκε για τη δημιουργία φράγματος. Το φράγμα ορίστηκε στον μέσο ρου του Αχελώου, όπου υπήρχε η πιο ανοιχτή κοιλάδα.</vt:lpstr>
      <vt:lpstr>Το φράγμα δεν είναι μόνο ένα κολοσσιαίο έργο. Η κατασκευή του συνεργεί στη γένεση ενός καινούργιου τοπίου, καθώς η τεχνητή λίμνη δημιουργεί απρόβλεπτους νέους φυσικούς συσχετισμούς. </vt:lpstr>
      <vt:lpstr>Aναπάντητα ερωτήματα κατά πόσο ορίζεται φυσικό τοπίο αυτό που απαρτίζεται από φυσικά στοιχεία αλλά δεν είναι, όμως, αποτέλεσμα φυσικής διαδικασίας.</vt:lpstr>
      <vt:lpstr>Ας προσεγγίσουμε το φυσικό χώρο που επιλέχθηκε από τους σχεδιαστές του φράγματος στη δεκαετία του 1960. Πρόκειται για μια φυσική περιοχή στη λεκάνη απορροής του μεγάλου ποταμού Αχελώου. </vt:lpstr>
      <vt:lpstr>Οι γηγενείς πληθυσμοί αναφέρονται ως εξαιρετικοί κυνηγοί και τοξότες και δημιουργούν μικρές διάσπαρτες κοινότητες κτηνοτροφικής οικονομίας στο πλαίσιο της ανοιχτής κατοίκησης.  </vt:lpstr>
      <vt:lpstr>Η περιοχή καταγράφεται να είναι πολυπληθής , καθώς οι πληθυσμοί επιλέγουν μόνιμη κατοίκηση στα ορεινά, κοντά στις εύφορες κοιλάδες του Αχελώου. </vt:lpstr>
      <vt:lpstr>Με συστηματικό και βίαιο τρόπο οι ορεινοί πληθυσμοί εκδιώκονται: 1947 - στη διάρκεια του εμφυλίου πολέμου μετακινήθηκαν 700.000 ορεινοί κάτοικοι με την πρακτική της «νεκρής ζώνης»</vt:lpstr>
      <vt:lpstr>Το ίδιο επαναλήφθηκε με την βίαιη απομάκρυνση των κατοίκων 13 χωριών. Ακολούθησε η τελική εκδίωξη μετά τους καταστροφικούς σεισμούς του 1966, με την μετεγκατάσταση 2.300 οικογενειών εκτός της περιοχής</vt:lpstr>
      <vt:lpstr>η εγκατάλειψη της κτηνοτροφίας οδήγησε σε επέκταση της δασικής βλάστησης και το τοπίο στις υψηλές ζώνες των κωνοφόρων άλλαξε </vt:lpstr>
      <vt:lpstr>η μείξη των αυτοφυών δασικών ειδών βλάστησης έχει διαμορφώσει τα τοπία γύρω από τις κοινότητες και οι αγροτικές εκτάσεις δασώνονται</vt:lpstr>
      <vt:lpstr>στις μέρες μας τα δάση της Ευρυτανίας παραμένοντας χωρίς διαχείριση για δεκαετίες βρίσκονται υπό την απειλή υψηλού δείκτη κινδύνου μεγαπυρκαγιών</vt:lpstr>
      <vt:lpstr>Και ενώ οι κλιματική κρίση μας οδηγεί στο να αντιληφθούμε ότι τα υδρολογικά δεδομένα αλλάζουν τραγικά με μείωση των χιονοπτώσεων και αύξηση θερμοκρασιών, μια νέα απειλή προκύπτει από λανθασμένες πολιτικές</vt:lpstr>
      <vt:lpstr>Φυσικές περιοχές σε προστατευόμενο καθεστώς παραχωρούνται στις ενεργειακές βιομηχανίες και αλλοιώνονται ανεπανόρθωτα τα χαρακτηριστικά τους</vt:lpstr>
      <vt:lpstr>65 χρόνια μετά την κατασκευή και λειτουργία του φράγματος, νέα κλιματικά και γεωμορφολογικά - οικολογικά δεδομένα επιβάλλουν ολιστική διαχείριση των δασών και των ποταμών της Ευρυτανίας</vt:lpstr>
      <vt:lpstr>Vasiliki Lappa  forester, MSc Ecology and Environmental management  PhD student, Agricultural University of Athens vaslappa@aua.gr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Λογαριασμός Microsoft</dc:creator>
  <cp:lastModifiedBy>Vasiliki Lappa</cp:lastModifiedBy>
  <cp:revision>23</cp:revision>
  <dcterms:created xsi:type="dcterms:W3CDTF">2024-05-25T15:47:39Z</dcterms:created>
  <dcterms:modified xsi:type="dcterms:W3CDTF">2024-05-29T07:13:41Z</dcterms:modified>
</cp:coreProperties>
</file>